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70" r:id="rId4"/>
    <p:sldId id="273" r:id="rId5"/>
    <p:sldId id="263" r:id="rId6"/>
    <p:sldId id="266" r:id="rId7"/>
    <p:sldId id="268" r:id="rId8"/>
    <p:sldId id="262" r:id="rId9"/>
    <p:sldId id="269" r:id="rId10"/>
    <p:sldId id="274" r:id="rId11"/>
    <p:sldId id="258" r:id="rId12"/>
    <p:sldId id="265" r:id="rId13"/>
    <p:sldId id="290" r:id="rId14"/>
    <p:sldId id="291" r:id="rId15"/>
    <p:sldId id="292" r:id="rId16"/>
    <p:sldId id="276" r:id="rId17"/>
    <p:sldId id="293" r:id="rId18"/>
    <p:sldId id="286" r:id="rId19"/>
    <p:sldId id="294" r:id="rId20"/>
    <p:sldId id="289" r:id="rId21"/>
    <p:sldId id="288" r:id="rId22"/>
    <p:sldId id="259" r:id="rId23"/>
    <p:sldId id="277" r:id="rId24"/>
    <p:sldId id="280" r:id="rId25"/>
    <p:sldId id="287" r:id="rId26"/>
    <p:sldId id="281" r:id="rId27"/>
    <p:sldId id="284" r:id="rId28"/>
    <p:sldId id="260" r:id="rId29"/>
    <p:sldId id="282" r:id="rId30"/>
    <p:sldId id="261" r:id="rId31"/>
    <p:sldId id="283" r:id="rId32"/>
    <p:sldId id="285" r:id="rId33"/>
    <p:sldId id="279" r:id="rId34"/>
    <p:sldId id="295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9C20E-227E-4671-AD6A-7AAAD59F2F32}" type="datetimeFigureOut">
              <a:rPr lang="en-GB" smtClean="0"/>
              <a:t>18/11/2014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EFCE0-71F8-4E9C-A1AC-6C6257B5A0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560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EFCE0-71F8-4E9C-A1AC-6C6257B5A099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605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4E55-F2E2-4EE6-8F60-57FC2A211743}" type="datetimeFigureOut">
              <a:rPr lang="en-GB" smtClean="0"/>
              <a:t>18/11/2014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5C0CD-DEBB-46CA-AA7F-670D8EA62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663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4E55-F2E2-4EE6-8F60-57FC2A211743}" type="datetimeFigureOut">
              <a:rPr lang="en-GB" smtClean="0"/>
              <a:t>18/11/2014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5C0CD-DEBB-46CA-AA7F-670D8EA62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606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4E55-F2E2-4EE6-8F60-57FC2A211743}" type="datetimeFigureOut">
              <a:rPr lang="en-GB" smtClean="0"/>
              <a:t>18/11/2014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5C0CD-DEBB-46CA-AA7F-670D8EA62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240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4E55-F2E2-4EE6-8F60-57FC2A211743}" type="datetimeFigureOut">
              <a:rPr lang="en-GB" smtClean="0"/>
              <a:t>18/11/2014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5C0CD-DEBB-46CA-AA7F-670D8EA62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771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4E55-F2E2-4EE6-8F60-57FC2A211743}" type="datetimeFigureOut">
              <a:rPr lang="en-GB" smtClean="0"/>
              <a:t>18/11/2014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5C0CD-DEBB-46CA-AA7F-670D8EA62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300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4E55-F2E2-4EE6-8F60-57FC2A211743}" type="datetimeFigureOut">
              <a:rPr lang="en-GB" smtClean="0"/>
              <a:t>18/11/2014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5C0CD-DEBB-46CA-AA7F-670D8EA62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129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4E55-F2E2-4EE6-8F60-57FC2A211743}" type="datetimeFigureOut">
              <a:rPr lang="en-GB" smtClean="0"/>
              <a:t>18/11/2014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5C0CD-DEBB-46CA-AA7F-670D8EA62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067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4E55-F2E2-4EE6-8F60-57FC2A211743}" type="datetimeFigureOut">
              <a:rPr lang="en-GB" smtClean="0"/>
              <a:t>18/11/2014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5C0CD-DEBB-46CA-AA7F-670D8EA62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977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4E55-F2E2-4EE6-8F60-57FC2A211743}" type="datetimeFigureOut">
              <a:rPr lang="en-GB" smtClean="0"/>
              <a:t>18/11/2014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5C0CD-DEBB-46CA-AA7F-670D8EA62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577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4E55-F2E2-4EE6-8F60-57FC2A211743}" type="datetimeFigureOut">
              <a:rPr lang="en-GB" smtClean="0"/>
              <a:t>18/11/2014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5C0CD-DEBB-46CA-AA7F-670D8EA62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11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4E55-F2E2-4EE6-8F60-57FC2A211743}" type="datetimeFigureOut">
              <a:rPr lang="en-GB" smtClean="0"/>
              <a:t>18/11/2014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5C0CD-DEBB-46CA-AA7F-670D8EA62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694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F4E55-F2E2-4EE6-8F60-57FC2A211743}" type="datetimeFigureOut">
              <a:rPr lang="en-GB" smtClean="0"/>
              <a:t>18/11/2014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5C0CD-DEBB-46CA-AA7F-670D8EA62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132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creativecommons.org/licenses/by-sa/2.0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wscientist.com/article/mg22429892.600-3d-printings-future-is-the-high-street-not-the-home.html#.VE5H-hZ4VVk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newscientist.com/article/mg22429892.600-3d-printings-future-is-the-high-street-not-the-home.html#.VE5H-hZ4VV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ondonshopfronts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ndonshopfronts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628800"/>
            <a:ext cx="8568952" cy="1470025"/>
          </a:xfrm>
        </p:spPr>
        <p:txBody>
          <a:bodyPr>
            <a:normAutofit fontScale="90000"/>
          </a:bodyPr>
          <a:lstStyle/>
          <a:p>
            <a:r>
              <a:rPr lang="en-GB" sz="6700" b="1" dirty="0">
                <a:solidFill>
                  <a:schemeClr val="accent3">
                    <a:lumMod val="50000"/>
                  </a:schemeClr>
                </a:solidFill>
              </a:rPr>
              <a:t>Green Logistics 5 years on</a:t>
            </a:r>
            <a:r>
              <a:rPr lang="en-GB" sz="6000" b="1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  <a:r>
              <a:rPr lang="en-GB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GB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GB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GB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GB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b="1" i="1" dirty="0">
                <a:solidFill>
                  <a:schemeClr val="accent3">
                    <a:lumMod val="50000"/>
                  </a:schemeClr>
                </a:solidFill>
              </a:rPr>
              <a:t>Potential disruptive technologies that just might transform the supply chains of the </a:t>
            </a:r>
            <a:r>
              <a:rPr lang="en-GB" b="1" i="1" dirty="0" smtClean="0">
                <a:solidFill>
                  <a:schemeClr val="accent3">
                    <a:lumMod val="50000"/>
                  </a:schemeClr>
                </a:solidFill>
              </a:rPr>
              <a:t>future</a:t>
            </a:r>
            <a:br>
              <a:rPr lang="en-GB" b="1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GB" b="1" i="1" dirty="0" smtClean="0">
                <a:solidFill>
                  <a:schemeClr val="accent3">
                    <a:lumMod val="50000"/>
                  </a:schemeClr>
                </a:solidFill>
              </a:rPr>
              <a:t>(and </a:t>
            </a:r>
            <a:r>
              <a:rPr lang="en-GB" b="1" i="1" dirty="0">
                <a:solidFill>
                  <a:schemeClr val="accent3">
                    <a:lumMod val="50000"/>
                  </a:schemeClr>
                </a:solidFill>
              </a:rPr>
              <a:t>possibly be greener)</a:t>
            </a:r>
            <a:endParaRPr lang="en-GB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5105400"/>
            <a:ext cx="6400800" cy="1752600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Tony Whiteing</a:t>
            </a:r>
          </a:p>
          <a:p>
            <a:r>
              <a:rPr lang="en-GB" i="1" dirty="0" smtClean="0">
                <a:solidFill>
                  <a:schemeClr val="tx1"/>
                </a:solidFill>
              </a:rPr>
              <a:t>November 2014</a:t>
            </a:r>
            <a:endParaRPr lang="en-GB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55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altLang="en-US" sz="3600" b="1" i="1" dirty="0" smtClean="0"/>
              <a:t>More and more air freight…..</a:t>
            </a:r>
          </a:p>
        </p:txBody>
      </p:sp>
      <p:pic>
        <p:nvPicPr>
          <p:cNvPr id="2560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760" y="2554248"/>
            <a:ext cx="6121053" cy="3965615"/>
          </a:xfrm>
          <a:noFill/>
        </p:spPr>
      </p:pic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3995738" y="6021388"/>
            <a:ext cx="4897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i="1"/>
              <a:t>Boeing World Air Cargo Forecast 2010-2011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03648" y="170080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95536" y="1469975"/>
            <a:ext cx="7920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en-GB" altLang="en-US" sz="3600" b="1" i="1" dirty="0">
                <a:solidFill>
                  <a:prstClr val="black"/>
                </a:solidFill>
                <a:ea typeface="+mj-ea"/>
                <a:cs typeface="+mj-cs"/>
              </a:rPr>
              <a:t>Air Freight, 1989-2009 </a:t>
            </a:r>
            <a:r>
              <a:rPr lang="en-GB" altLang="en-US" sz="3600" b="1" i="1" dirty="0" smtClean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en-GB" altLang="en-US" sz="3600" b="1" i="1" dirty="0" smtClean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en-GB" altLang="en-US" sz="2800" b="1" i="1" dirty="0" smtClean="0">
                <a:solidFill>
                  <a:prstClr val="black"/>
                </a:solidFill>
                <a:ea typeface="+mj-ea"/>
                <a:cs typeface="+mj-cs"/>
              </a:rPr>
              <a:t>(and comparison with maritime container)</a:t>
            </a:r>
            <a:endParaRPr lang="en-GB" altLang="en-US" sz="2800" b="1" i="1" dirty="0">
              <a:solidFill>
                <a:prstClr val="black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0779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i="1" dirty="0" smtClean="0"/>
              <a:t>Bigger cargo aircraft….</a:t>
            </a:r>
            <a:endParaRPr lang="en-GB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/>
              <a:t>Boeing 747-8F </a:t>
            </a:r>
            <a:r>
              <a:rPr lang="en-GB" altLang="en-US" dirty="0" smtClean="0"/>
              <a:t>- with </a:t>
            </a:r>
            <a:r>
              <a:rPr lang="en-GB" altLang="en-US" dirty="0"/>
              <a:t>a payload of around 140 tonnes and a range of around 8000km</a:t>
            </a:r>
            <a:endParaRPr lang="en-GB" dirty="0" smtClean="0">
              <a:hlinkClick r:id="rId2"/>
            </a:endParaRPr>
          </a:p>
          <a:p>
            <a:endParaRPr lang="en-GB" dirty="0">
              <a:hlinkClick r:id="rId2"/>
            </a:endParaRPr>
          </a:p>
          <a:p>
            <a:endParaRPr lang="en-GB" dirty="0" smtClean="0">
              <a:hlinkClick r:id="rId2"/>
            </a:endParaRPr>
          </a:p>
          <a:p>
            <a:pPr marL="0" indent="0">
              <a:buNone/>
            </a:pPr>
            <a:r>
              <a:rPr lang="en-GB" dirty="0" smtClean="0"/>
              <a:t>              </a:t>
            </a:r>
            <a:r>
              <a:rPr lang="en-GB" dirty="0" err="1" smtClean="0"/>
              <a:t>Cargolux</a:t>
            </a:r>
            <a:r>
              <a:rPr lang="en-GB" dirty="0" smtClean="0"/>
              <a:t> 747-8F </a:t>
            </a:r>
            <a:br>
              <a:rPr lang="en-GB" dirty="0" smtClean="0"/>
            </a:br>
            <a:endParaRPr lang="en-GB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45024"/>
            <a:ext cx="4536503" cy="3133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83768" y="6237312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2"/>
              </a:rPr>
              <a:t>Wikipedia, (CC) BY-SA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030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922114"/>
          </a:xfrm>
        </p:spPr>
        <p:txBody>
          <a:bodyPr>
            <a:normAutofit/>
          </a:bodyPr>
          <a:lstStyle/>
          <a:p>
            <a:r>
              <a:rPr lang="en-GB" b="1" dirty="0" smtClean="0"/>
              <a:t>Is global freight reaching its peak?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28800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Conventional wisdom:</a:t>
            </a:r>
            <a:br>
              <a:rPr lang="en-GB" dirty="0" smtClean="0"/>
            </a:br>
            <a:r>
              <a:rPr lang="en-GB" i="1" dirty="0" smtClean="0"/>
              <a:t>more GDP          more freight tonne-kilometres</a:t>
            </a:r>
          </a:p>
          <a:p>
            <a:r>
              <a:rPr lang="en-GB" dirty="0" smtClean="0"/>
              <a:t>However, this relationship appears to have been breaking down (‘decoupling’)</a:t>
            </a:r>
          </a:p>
          <a:p>
            <a:endParaRPr lang="en-GB" dirty="0" smtClean="0"/>
          </a:p>
          <a:p>
            <a:r>
              <a:rPr lang="en-GB" b="1" i="1" dirty="0" smtClean="0"/>
              <a:t>Why?</a:t>
            </a:r>
          </a:p>
          <a:p>
            <a:r>
              <a:rPr lang="en-GB" dirty="0" smtClean="0"/>
              <a:t>At least three categories of possibilities;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352905" y="2420888"/>
            <a:ext cx="72008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567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i="1" dirty="0" err="1" smtClean="0"/>
              <a:t>i</a:t>
            </a:r>
            <a:r>
              <a:rPr lang="en-GB" i="1" dirty="0" smtClean="0"/>
              <a:t>) Reversal of the globalisation trend</a:t>
            </a:r>
            <a:endParaRPr lang="en-GB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4525963"/>
          </a:xfrm>
        </p:spPr>
        <p:txBody>
          <a:bodyPr/>
          <a:lstStyle/>
          <a:p>
            <a:r>
              <a:rPr lang="en-GB" dirty="0" smtClean="0"/>
              <a:t>Eventually, we will run out of cheaper but more remote manufacturing locations</a:t>
            </a:r>
          </a:p>
          <a:p>
            <a:r>
              <a:rPr lang="en-GB" dirty="0" smtClean="0"/>
              <a:t>Some emergence of ‘re-shoring’ – i.e. bringing manufacturing back home, partly to improve supply chain resilience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396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i="1" dirty="0" smtClean="0"/>
              <a:t>ii) Other identifiable trends</a:t>
            </a:r>
            <a:endParaRPr lang="en-GB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 smtClean="0"/>
              <a:t>E.g. </a:t>
            </a:r>
          </a:p>
          <a:p>
            <a:r>
              <a:rPr lang="en-GB" dirty="0" smtClean="0"/>
              <a:t>Changes in handling factors – essentially how many supply chain stages, and how direct they are</a:t>
            </a:r>
          </a:p>
          <a:p>
            <a:r>
              <a:rPr lang="en-GB" dirty="0" smtClean="0"/>
              <a:t>Miniaturisation of products</a:t>
            </a:r>
          </a:p>
          <a:p>
            <a:r>
              <a:rPr lang="en-GB" dirty="0" smtClean="0"/>
              <a:t>Products shipped in concentrated form (e.g. liquids)</a:t>
            </a:r>
          </a:p>
          <a:p>
            <a:r>
              <a:rPr lang="en-GB" dirty="0" smtClean="0"/>
              <a:t>Reduction in packaging volume</a:t>
            </a:r>
          </a:p>
          <a:p>
            <a:r>
              <a:rPr lang="en-GB" dirty="0" smtClean="0"/>
              <a:t>Product dematerialisation (music streaming, e-books…)</a:t>
            </a:r>
          </a:p>
          <a:p>
            <a:r>
              <a:rPr lang="en-GB" dirty="0" smtClean="0"/>
              <a:t>Lifestyle changes – more consumption of services, less physical product consumption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943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4800" dirty="0" smtClean="0"/>
              <a:t>iii) </a:t>
            </a:r>
            <a:r>
              <a:rPr lang="en-GB" sz="6000" b="1" i="1" dirty="0">
                <a:solidFill>
                  <a:srgbClr val="C00000"/>
                </a:solidFill>
              </a:rPr>
              <a:t>New technologies</a:t>
            </a:r>
            <a:r>
              <a:rPr lang="en-GB" sz="6000" i="1" dirty="0" smtClean="0"/>
              <a:t> </a:t>
            </a:r>
            <a:endParaRPr lang="en-GB" sz="6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What do these include?</a:t>
            </a:r>
          </a:p>
          <a:p>
            <a:pPr marL="0" indent="0">
              <a:buNone/>
            </a:pPr>
            <a:r>
              <a:rPr lang="en-GB" b="1" dirty="0"/>
              <a:t>W</a:t>
            </a:r>
            <a:r>
              <a:rPr lang="en-GB" b="1" dirty="0" smtClean="0"/>
              <a:t>ill </a:t>
            </a:r>
            <a:r>
              <a:rPr lang="en-GB" b="1" dirty="0"/>
              <a:t>they make a difference, and if so, how?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For the latest edition of the book;</a:t>
            </a:r>
            <a:endParaRPr lang="en-GB" dirty="0"/>
          </a:p>
          <a:p>
            <a:r>
              <a:rPr lang="en-GB" i="1" dirty="0"/>
              <a:t>Various potentially disruptive </a:t>
            </a:r>
            <a:r>
              <a:rPr lang="en-GB" i="1" dirty="0" smtClean="0"/>
              <a:t/>
            </a:r>
            <a:br>
              <a:rPr lang="en-GB" i="1" dirty="0" smtClean="0"/>
            </a:br>
            <a:r>
              <a:rPr lang="en-GB" i="1" dirty="0" smtClean="0"/>
              <a:t>technologies </a:t>
            </a:r>
            <a:r>
              <a:rPr lang="en-GB" i="1" dirty="0"/>
              <a:t>have been identified</a:t>
            </a:r>
          </a:p>
          <a:p>
            <a:r>
              <a:rPr lang="en-GB" i="1" dirty="0"/>
              <a:t>Discussion of their potential effects </a:t>
            </a:r>
            <a:r>
              <a:rPr lang="en-GB" i="1" dirty="0" smtClean="0"/>
              <a:t/>
            </a:r>
            <a:br>
              <a:rPr lang="en-GB" i="1" dirty="0" smtClean="0"/>
            </a:br>
            <a:r>
              <a:rPr lang="en-GB" i="1" dirty="0" smtClean="0"/>
              <a:t>on </a:t>
            </a:r>
            <a:r>
              <a:rPr lang="en-GB" i="1" dirty="0"/>
              <a:t>supply chains and their </a:t>
            </a:r>
            <a:r>
              <a:rPr lang="en-GB" i="1" dirty="0" smtClean="0"/>
              <a:t/>
            </a:r>
            <a:br>
              <a:rPr lang="en-GB" i="1" dirty="0" smtClean="0"/>
            </a:br>
            <a:r>
              <a:rPr lang="en-GB" i="1" dirty="0" smtClean="0"/>
              <a:t>sustainability</a:t>
            </a:r>
            <a:endParaRPr lang="en-GB" i="1" dirty="0"/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433" y="3140968"/>
            <a:ext cx="2130418" cy="3179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73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pPr algn="l"/>
            <a:r>
              <a:rPr lang="en-GB" sz="5400" b="1" dirty="0">
                <a:solidFill>
                  <a:srgbClr val="C00000"/>
                </a:solidFill>
              </a:rPr>
              <a:t>1 </a:t>
            </a:r>
            <a:r>
              <a:rPr lang="en-GB" sz="5400" b="1" dirty="0" smtClean="0">
                <a:solidFill>
                  <a:srgbClr val="C00000"/>
                </a:solidFill>
              </a:rPr>
              <a:t>  Physical (Logistics) Internet </a:t>
            </a:r>
            <a:endParaRPr lang="en-GB" sz="54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rgbClr val="C00000"/>
                </a:solidFill>
              </a:rPr>
              <a:t>Logistics and the internet analogy:</a:t>
            </a:r>
          </a:p>
          <a:p>
            <a:pPr marL="0" indent="0">
              <a:buNone/>
            </a:pPr>
            <a:r>
              <a:rPr lang="en-GB" dirty="0" smtClean="0"/>
              <a:t>On the Internet;</a:t>
            </a:r>
          </a:p>
          <a:p>
            <a:r>
              <a:rPr lang="en-GB" i="1" dirty="0" smtClean="0"/>
              <a:t>Deliveries are made in standard packages</a:t>
            </a:r>
          </a:p>
          <a:p>
            <a:r>
              <a:rPr lang="en-GB" i="1" dirty="0" smtClean="0"/>
              <a:t>Non-direct routings are used to exploit spare capacity in the network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C00000"/>
                </a:solidFill>
              </a:rPr>
              <a:t>Surely a freight transport system could utilise the same principles…??</a:t>
            </a:r>
          </a:p>
          <a:p>
            <a:pPr marL="0" indent="0">
              <a:buNone/>
            </a:pPr>
            <a:endParaRPr lang="en-GB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75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792088"/>
          </a:xfrm>
        </p:spPr>
        <p:txBody>
          <a:bodyPr/>
          <a:lstStyle/>
          <a:p>
            <a:pPr algn="l"/>
            <a:r>
              <a:rPr lang="en-GB" b="1" dirty="0" smtClean="0"/>
              <a:t>Status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24744"/>
            <a:ext cx="8856984" cy="5112568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An emerging literature base, see in particular the works of Montreuil et al</a:t>
            </a:r>
          </a:p>
          <a:p>
            <a:r>
              <a:rPr lang="en-GB" dirty="0" smtClean="0"/>
              <a:t>An element of the </a:t>
            </a:r>
            <a:r>
              <a:rPr lang="en-GB" i="1" dirty="0" smtClean="0"/>
              <a:t>EU European Technology Platform for Logistics </a:t>
            </a:r>
            <a:r>
              <a:rPr lang="en-GB" dirty="0" smtClean="0"/>
              <a:t>(“ALICE”), </a:t>
            </a:r>
            <a:r>
              <a:rPr lang="en-GB" sz="2800" dirty="0" smtClean="0"/>
              <a:t>www.etp-alice.eu</a:t>
            </a:r>
          </a:p>
          <a:p>
            <a:r>
              <a:rPr lang="en-GB" dirty="0" smtClean="0"/>
              <a:t>The concept envisages freight to be moved in standardised, smart-enabled, modular containers, enabling economies of scale through collaboration between all parties in the supply chain, </a:t>
            </a:r>
            <a:br>
              <a:rPr lang="en-GB" dirty="0" smtClean="0"/>
            </a:br>
            <a:r>
              <a:rPr lang="en-GB" dirty="0" smtClean="0"/>
              <a:t>e.g. the EU ‘MODULUSCHA’ project (www.modulushca.eu)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016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l"/>
            <a:r>
              <a:rPr lang="en-GB" b="1" dirty="0" smtClean="0">
                <a:solidFill>
                  <a:schemeClr val="accent3">
                    <a:lumMod val="50000"/>
                  </a:schemeClr>
                </a:solidFill>
              </a:rPr>
              <a:t>Green or not?</a:t>
            </a:r>
            <a:endParaRPr lang="en-GB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Adoption of global universal standards would allow exploitation of scale economies and major reduction in empty running</a:t>
            </a:r>
          </a:p>
          <a:p>
            <a:r>
              <a:rPr lang="en-GB" dirty="0" smtClean="0"/>
              <a:t>Adoption of distributed dynamic routing and scheduling allows for efficient use of network capacity</a:t>
            </a:r>
          </a:p>
          <a:p>
            <a:r>
              <a:rPr lang="en-GB" dirty="0" smtClean="0"/>
              <a:t>Technology could be green in its energy use and emissions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3238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b="1" dirty="0" smtClean="0"/>
              <a:t>Barriers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Massive </a:t>
            </a:r>
            <a:r>
              <a:rPr lang="en-GB" dirty="0"/>
              <a:t>costs and </a:t>
            </a:r>
            <a:r>
              <a:rPr lang="en-GB" dirty="0" smtClean="0"/>
              <a:t>barriers to adoption/implementation</a:t>
            </a:r>
          </a:p>
          <a:p>
            <a:r>
              <a:rPr lang="en-GB" dirty="0" smtClean="0"/>
              <a:t>Ownership/legal/institutional/regulatory issues around the level of business co-operation and collaboration required</a:t>
            </a:r>
          </a:p>
          <a:p>
            <a:r>
              <a:rPr lang="en-GB" dirty="0" smtClean="0"/>
              <a:t>Massive write-offs of existing systems and equipment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666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850300" cy="428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67944" y="1196752"/>
            <a:ext cx="41764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1</a:t>
            </a:r>
            <a:r>
              <a:rPr lang="en-GB" sz="4400" baseline="30000" dirty="0" smtClean="0"/>
              <a:t>st</a:t>
            </a:r>
            <a:r>
              <a:rPr lang="en-GB" sz="4400" dirty="0" smtClean="0"/>
              <a:t> edition, 2010……..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403841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548680"/>
            <a:ext cx="77724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b="1" i="1" dirty="0" smtClean="0"/>
              <a:t>N. B.:  Not even so-called ‘standard’ containers are </a:t>
            </a:r>
            <a:r>
              <a:rPr lang="en-US" altLang="en-US" b="1" i="1" dirty="0" err="1" smtClean="0"/>
              <a:t>standardised</a:t>
            </a:r>
            <a:r>
              <a:rPr lang="en-US" altLang="en-US" b="1" i="1" dirty="0" smtClean="0"/>
              <a:t>….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 dirty="0" smtClean="0"/>
          </a:p>
        </p:txBody>
      </p:sp>
      <p:pic>
        <p:nvPicPr>
          <p:cNvPr id="19461" name="Picture 5" descr="C:\Documents and Settings\Administrator\My Documents\interlog\image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66" y="1916832"/>
            <a:ext cx="6323950" cy="425536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2051720" y="2780928"/>
            <a:ext cx="2664296" cy="2448272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15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0466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6000" dirty="0" smtClean="0">
                <a:solidFill>
                  <a:srgbClr val="FF0000"/>
                </a:solidFill>
                <a:latin typeface="Stencil" panose="040409050D0802020404" pitchFamily="82" charset="0"/>
              </a:rPr>
              <a:t>VERDICT</a:t>
            </a:r>
          </a:p>
          <a:p>
            <a:pPr marL="0" indent="0">
              <a:buNone/>
            </a:pPr>
            <a:endParaRPr lang="en-GB" sz="6000" dirty="0">
              <a:solidFill>
                <a:srgbClr val="FF0000"/>
              </a:solidFill>
              <a:latin typeface="Stencil" panose="040409050D0802020404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9228133">
            <a:off x="430579" y="702013"/>
            <a:ext cx="2599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000" dirty="0" smtClean="0"/>
              <a:t>TENTATIVE</a:t>
            </a:r>
            <a:endParaRPr lang="en-GB" sz="400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67544" y="80628"/>
            <a:ext cx="1852452" cy="1512168"/>
          </a:xfrm>
          <a:prstGeom prst="line">
            <a:avLst/>
          </a:prstGeom>
          <a:ln w="22225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971600" y="630235"/>
            <a:ext cx="1852452" cy="1512168"/>
          </a:xfrm>
          <a:prstGeom prst="line">
            <a:avLst/>
          </a:prstGeom>
          <a:ln w="22225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23928" y="588131"/>
            <a:ext cx="47525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 smtClean="0"/>
              <a:t>The history of freight and logistics is littered with so-called ‘standard’ intermodal technologies, loading units, transfer systems which always seemed like good ideas, but never made it</a:t>
            </a:r>
            <a:endParaRPr lang="en-GB" sz="28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4507379"/>
            <a:ext cx="4968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 smtClean="0"/>
              <a:t>Don’t waste time on this one, move on to the next idea……</a:t>
            </a:r>
            <a:endParaRPr lang="en-GB" sz="2800" i="1" dirty="0"/>
          </a:p>
        </p:txBody>
      </p:sp>
    </p:spTree>
    <p:extLst>
      <p:ext uri="{BB962C8B-B14F-4D97-AF65-F5344CB8AC3E}">
        <p14:creationId xmlns:p14="http://schemas.microsoft.com/office/powerpoint/2010/main" val="27471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948" y="44624"/>
            <a:ext cx="8229600" cy="1143000"/>
          </a:xfrm>
        </p:spPr>
        <p:txBody>
          <a:bodyPr>
            <a:normAutofit fontScale="90000"/>
          </a:bodyPr>
          <a:lstStyle/>
          <a:p>
            <a:pPr marL="715963" indent="-715963" algn="l"/>
            <a:r>
              <a:rPr lang="en-GB" b="1" dirty="0" smtClean="0">
                <a:solidFill>
                  <a:srgbClr val="C00000"/>
                </a:solidFill>
              </a:rPr>
              <a:t>2    Unmanned Aerial Vehicles (UAVs)</a:t>
            </a:r>
            <a:br>
              <a:rPr lang="en-GB" b="1" dirty="0" smtClean="0">
                <a:solidFill>
                  <a:srgbClr val="C00000"/>
                </a:solidFill>
              </a:rPr>
            </a:br>
            <a:r>
              <a:rPr lang="en-GB" b="1" dirty="0" smtClean="0">
                <a:solidFill>
                  <a:srgbClr val="C00000"/>
                </a:solidFill>
              </a:rPr>
              <a:t>a.k.a. “Drones”</a:t>
            </a: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053" y="3082532"/>
            <a:ext cx="4713916" cy="3127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07492" y="6205030"/>
            <a:ext cx="4512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Credit: The PR </a:t>
            </a:r>
            <a:r>
              <a:rPr lang="en-GB" sz="1200" dirty="0" smtClean="0"/>
              <a:t>Group</a:t>
            </a:r>
          </a:p>
          <a:p>
            <a:r>
              <a:rPr lang="en-GB" sz="1000" dirty="0"/>
              <a:t>http://www.techworld.com.au/article/528994/drones_deliver_parcels_australia_starting_march/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1412776"/>
            <a:ext cx="763284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/>
              <a:t>UAVs would replace vans for deliveries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/>
              <a:t>Considerable publicity from the likes of Amazon and DHL in recent times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/>
              <a:t>Reported to be in</a:t>
            </a:r>
            <a:br>
              <a:rPr lang="en-GB" sz="3200" dirty="0" smtClean="0"/>
            </a:br>
            <a:r>
              <a:rPr lang="en-GB" sz="3200" dirty="0" smtClean="0"/>
              <a:t>use in a niche </a:t>
            </a:r>
            <a:br>
              <a:rPr lang="en-GB" sz="3200" dirty="0" smtClean="0"/>
            </a:br>
            <a:r>
              <a:rPr lang="en-GB" sz="3200" dirty="0" smtClean="0"/>
              <a:t>logistics</a:t>
            </a:r>
            <a:br>
              <a:rPr lang="en-GB" sz="3200" dirty="0" smtClean="0"/>
            </a:br>
            <a:r>
              <a:rPr lang="en-GB" sz="3200" dirty="0" smtClean="0"/>
              <a:t>application in </a:t>
            </a:r>
            <a:br>
              <a:rPr lang="en-GB" sz="3200" dirty="0" smtClean="0"/>
            </a:br>
            <a:r>
              <a:rPr lang="en-GB" sz="3200" dirty="0" smtClean="0"/>
              <a:t>Sydney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/>
              <a:t>Widely used already </a:t>
            </a:r>
            <a:br>
              <a:rPr lang="en-GB" sz="3200" dirty="0" smtClean="0"/>
            </a:br>
            <a:r>
              <a:rPr lang="en-GB" sz="3200" dirty="0" smtClean="0"/>
              <a:t>in other fields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81524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/>
              <a:t/>
            </a:r>
            <a:br>
              <a:rPr lang="en-GB" dirty="0" smtClean="0"/>
            </a:br>
            <a:r>
              <a:rPr lang="en-GB" sz="3600" b="1" dirty="0" smtClean="0">
                <a:solidFill>
                  <a:schemeClr val="accent2">
                    <a:lumMod val="75000"/>
                  </a:schemeClr>
                </a:solidFill>
              </a:rPr>
              <a:t>Alan McKinnon’s “11 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reasons why distribution by drone is unlikely to </a:t>
            </a:r>
            <a:r>
              <a:rPr lang="en-GB" sz="3600" b="1" dirty="0" smtClean="0">
                <a:solidFill>
                  <a:schemeClr val="accent2">
                    <a:lumMod val="75000"/>
                  </a:schemeClr>
                </a:solidFill>
              </a:rPr>
              <a:t>work”</a:t>
            </a:r>
            <a:r>
              <a:rPr lang="en-GB" sz="3600" b="1" dirty="0"/>
              <a:t/>
            </a:r>
            <a:br>
              <a:rPr lang="en-GB" sz="3600" b="1" dirty="0"/>
            </a:b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373216"/>
          </a:xfrm>
        </p:spPr>
        <p:txBody>
          <a:bodyPr>
            <a:noAutofit/>
          </a:bodyPr>
          <a:lstStyle/>
          <a:p>
            <a:r>
              <a:rPr lang="en-GB" sz="2000" dirty="0" smtClean="0"/>
              <a:t>Very </a:t>
            </a:r>
            <a:r>
              <a:rPr lang="en-GB" sz="2000" dirty="0"/>
              <a:t>limited range </a:t>
            </a:r>
            <a:r>
              <a:rPr lang="en-GB" sz="2000" dirty="0" smtClean="0"/>
              <a:t>– in </a:t>
            </a:r>
            <a:r>
              <a:rPr lang="en-GB" sz="2000" dirty="0"/>
              <a:t>the absence of a battery miracle</a:t>
            </a:r>
          </a:p>
          <a:p>
            <a:r>
              <a:rPr lang="en-GB" sz="2000" dirty="0"/>
              <a:t>Impossible inventory </a:t>
            </a:r>
            <a:r>
              <a:rPr lang="en-GB" sz="2000" dirty="0" smtClean="0"/>
              <a:t>trade-off </a:t>
            </a:r>
            <a:r>
              <a:rPr lang="en-GB" sz="2000" dirty="0"/>
              <a:t>between product range and decentralised distribution</a:t>
            </a:r>
          </a:p>
          <a:p>
            <a:r>
              <a:rPr lang="en-GB" sz="2000" dirty="0"/>
              <a:t>Very high </a:t>
            </a:r>
            <a:r>
              <a:rPr lang="en-GB" sz="2000" dirty="0" smtClean="0"/>
              <a:t>energy-intensity - energy </a:t>
            </a:r>
            <a:r>
              <a:rPr lang="en-GB" sz="2000" dirty="0"/>
              <a:t>cost per order </a:t>
            </a:r>
            <a:r>
              <a:rPr lang="en-GB" sz="2000" dirty="0" smtClean="0"/>
              <a:t>is exorbitant</a:t>
            </a:r>
            <a:endParaRPr lang="en-GB" sz="2000" dirty="0"/>
          </a:p>
          <a:p>
            <a:r>
              <a:rPr lang="en-GB" sz="2000" dirty="0"/>
              <a:t>Lacks the scale economies of </a:t>
            </a:r>
            <a:r>
              <a:rPr lang="en-GB" sz="2000" dirty="0" smtClean="0"/>
              <a:t>hub-spoke </a:t>
            </a:r>
            <a:r>
              <a:rPr lang="en-GB" sz="2000" dirty="0"/>
              <a:t>distribution and </a:t>
            </a:r>
            <a:r>
              <a:rPr lang="en-GB" sz="2000" dirty="0" smtClean="0"/>
              <a:t>last-mile </a:t>
            </a:r>
            <a:r>
              <a:rPr lang="en-GB" sz="2000" dirty="0" err="1"/>
              <a:t>groupage</a:t>
            </a:r>
            <a:endParaRPr lang="en-GB" sz="2000" dirty="0"/>
          </a:p>
          <a:p>
            <a:r>
              <a:rPr lang="en-GB" sz="2000" dirty="0"/>
              <a:t>Requires very </a:t>
            </a:r>
            <a:r>
              <a:rPr lang="en-GB" sz="2000" dirty="0" smtClean="0"/>
              <a:t>high-precision </a:t>
            </a:r>
            <a:r>
              <a:rPr lang="en-GB" sz="2000" dirty="0"/>
              <a:t>GPS to pinpoint domestic delivery points</a:t>
            </a:r>
          </a:p>
          <a:p>
            <a:r>
              <a:rPr lang="en-GB" sz="2000" dirty="0"/>
              <a:t>Household reception system very difficult and costly to standardise and operate</a:t>
            </a:r>
          </a:p>
          <a:p>
            <a:r>
              <a:rPr lang="en-GB" sz="2000" dirty="0"/>
              <a:t>No </a:t>
            </a:r>
            <a:r>
              <a:rPr lang="en-GB" sz="2000" dirty="0" smtClean="0"/>
              <a:t>back-loading </a:t>
            </a:r>
            <a:r>
              <a:rPr lang="en-GB" sz="2000" dirty="0"/>
              <a:t>of an extremely expensive transport mode</a:t>
            </a:r>
          </a:p>
          <a:p>
            <a:r>
              <a:rPr lang="en-GB" sz="2000" dirty="0"/>
              <a:t>Accident / liability </a:t>
            </a:r>
            <a:r>
              <a:rPr lang="en-GB" sz="2000" dirty="0" smtClean="0"/>
              <a:t>risk</a:t>
            </a:r>
          </a:p>
          <a:p>
            <a:r>
              <a:rPr lang="en-GB" sz="2000" dirty="0" smtClean="0"/>
              <a:t>Security </a:t>
            </a:r>
            <a:r>
              <a:rPr lang="en-GB" sz="2000" dirty="0"/>
              <a:t>risk: ideal </a:t>
            </a:r>
            <a:r>
              <a:rPr lang="en-GB" sz="2000" dirty="0" smtClean="0"/>
              <a:t>‘clay pigeon’ target practice </a:t>
            </a:r>
            <a:r>
              <a:rPr lang="en-GB" sz="2000" dirty="0"/>
              <a:t>for guns and air rifles </a:t>
            </a:r>
          </a:p>
          <a:p>
            <a:r>
              <a:rPr lang="en-GB" sz="2000" dirty="0"/>
              <a:t>Virtually </a:t>
            </a:r>
            <a:r>
              <a:rPr lang="en-GB" sz="2000" dirty="0" smtClean="0"/>
              <a:t>no-one </a:t>
            </a:r>
            <a:r>
              <a:rPr lang="en-GB" sz="2000" dirty="0"/>
              <a:t>will value </a:t>
            </a:r>
            <a:r>
              <a:rPr lang="en-GB" sz="2000" dirty="0" smtClean="0"/>
              <a:t>same-day </a:t>
            </a:r>
            <a:r>
              <a:rPr lang="en-GB" sz="2000" dirty="0"/>
              <a:t>delivery that highly </a:t>
            </a:r>
            <a:r>
              <a:rPr lang="en-GB" sz="2000" dirty="0" smtClean="0"/>
              <a:t>– except a super-rich </a:t>
            </a:r>
            <a:r>
              <a:rPr lang="en-GB" sz="2000" dirty="0"/>
              <a:t>niche</a:t>
            </a:r>
          </a:p>
          <a:p>
            <a:r>
              <a:rPr lang="en-GB" sz="2000" dirty="0"/>
              <a:t>Authorities very unlikely to approve use </a:t>
            </a:r>
            <a:r>
              <a:rPr lang="en-GB" sz="2000" dirty="0" smtClean="0"/>
              <a:t>of drones in </a:t>
            </a:r>
            <a:r>
              <a:rPr lang="en-GB" sz="2000" dirty="0"/>
              <a:t>urban </a:t>
            </a:r>
            <a:r>
              <a:rPr lang="en-GB" sz="2000" dirty="0" smtClean="0"/>
              <a:t>air-space</a:t>
            </a:r>
            <a:endParaRPr lang="en-GB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779912" y="6093296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A McKinnon</a:t>
            </a:r>
            <a:r>
              <a:rPr lang="en-GB" sz="1600" dirty="0"/>
              <a:t>, I</a:t>
            </a:r>
            <a:r>
              <a:rPr lang="en-GB" sz="1600" dirty="0" smtClean="0"/>
              <a:t>nternational </a:t>
            </a:r>
            <a:r>
              <a:rPr lang="en-GB" sz="1600" dirty="0"/>
              <a:t>Conference on Logistics and </a:t>
            </a:r>
            <a:r>
              <a:rPr lang="en-GB" sz="1600" dirty="0" smtClean="0"/>
              <a:t>Innovation, Amsterdam</a:t>
            </a:r>
            <a:r>
              <a:rPr lang="en-GB" sz="1600" smtClean="0"/>
              <a:t>, 1/4/2014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1943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l"/>
            <a:r>
              <a:rPr lang="en-GB" b="1" dirty="0" smtClean="0">
                <a:solidFill>
                  <a:schemeClr val="accent3">
                    <a:lumMod val="50000"/>
                  </a:schemeClr>
                </a:solidFill>
              </a:rPr>
              <a:t>Green or not?</a:t>
            </a:r>
            <a:endParaRPr lang="en-GB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Zero emission at point of use</a:t>
            </a:r>
          </a:p>
          <a:p>
            <a:r>
              <a:rPr lang="en-GB" dirty="0" smtClean="0"/>
              <a:t>Greener </a:t>
            </a:r>
            <a:r>
              <a:rPr lang="en-GB" dirty="0"/>
              <a:t>than driving to the </a:t>
            </a:r>
            <a:r>
              <a:rPr lang="en-GB" dirty="0" smtClean="0"/>
              <a:t>shops?</a:t>
            </a:r>
            <a:endParaRPr lang="en-GB" dirty="0"/>
          </a:p>
          <a:p>
            <a:r>
              <a:rPr lang="en-GB" dirty="0"/>
              <a:t>Limited range suggests the need for an extra tier of local </a:t>
            </a:r>
            <a:r>
              <a:rPr lang="en-GB" dirty="0" smtClean="0"/>
              <a:t>depots</a:t>
            </a:r>
          </a:p>
          <a:p>
            <a:r>
              <a:rPr lang="en-GB" dirty="0" smtClean="0"/>
              <a:t>Could lead to some reduction in van traffic </a:t>
            </a:r>
            <a:br>
              <a:rPr lang="en-GB" dirty="0" smtClean="0"/>
            </a:br>
            <a:r>
              <a:rPr lang="en-GB" dirty="0" smtClean="0"/>
              <a:t>- but McKinnon believes this will be modest</a:t>
            </a:r>
          </a:p>
          <a:p>
            <a:r>
              <a:rPr lang="en-GB" dirty="0" smtClean="0"/>
              <a:t>He also fears intrusion around homes - and around the depots fleets of drones could be continually buzzing like a swarm of wasps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721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180" y="47667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6000" dirty="0" smtClean="0">
                <a:solidFill>
                  <a:srgbClr val="FF0000"/>
                </a:solidFill>
                <a:latin typeface="Stencil" panose="040409050D0802020404" pitchFamily="82" charset="0"/>
              </a:rPr>
              <a:t>VERDICT</a:t>
            </a:r>
          </a:p>
          <a:p>
            <a:pPr marL="0" indent="0">
              <a:buNone/>
            </a:pPr>
            <a:endParaRPr lang="en-GB" sz="6000" dirty="0">
              <a:solidFill>
                <a:srgbClr val="FF0000"/>
              </a:solidFill>
              <a:latin typeface="Stencil" panose="040409050D0802020404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9228133">
            <a:off x="604162" y="667562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000" dirty="0" smtClean="0"/>
              <a:t>TENTATIVE</a:t>
            </a:r>
            <a:endParaRPr lang="en-GB" sz="400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33111" y="44624"/>
            <a:ext cx="1852452" cy="1512168"/>
          </a:xfrm>
          <a:prstGeom prst="line">
            <a:avLst/>
          </a:prstGeom>
          <a:ln w="22225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211337" y="642178"/>
            <a:ext cx="1852452" cy="1512168"/>
          </a:xfrm>
          <a:prstGeom prst="line">
            <a:avLst/>
          </a:prstGeom>
          <a:ln w="22225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063789" y="1916832"/>
            <a:ext cx="475252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 smtClean="0"/>
              <a:t>If Professor McKinnon is sceptical about the practicality and sustainability of drones, then so am I</a:t>
            </a:r>
          </a:p>
          <a:p>
            <a:endParaRPr lang="en-GB" sz="2800" i="1" dirty="0" smtClean="0"/>
          </a:p>
          <a:p>
            <a:r>
              <a:rPr lang="en-GB" sz="2800" i="1" dirty="0" smtClean="0"/>
              <a:t>However, they could be compatible </a:t>
            </a:r>
            <a:r>
              <a:rPr lang="en-GB" sz="2800" i="1" dirty="0"/>
              <a:t>and consistent with………..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71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767" y="0"/>
            <a:ext cx="8229600" cy="980728"/>
          </a:xfrm>
        </p:spPr>
        <p:txBody>
          <a:bodyPr>
            <a:normAutofit/>
          </a:bodyPr>
          <a:lstStyle/>
          <a:p>
            <a:pPr algn="l"/>
            <a:r>
              <a:rPr lang="en-GB" sz="4800" b="1" dirty="0" smtClean="0">
                <a:solidFill>
                  <a:srgbClr val="C00000"/>
                </a:solidFill>
              </a:rPr>
              <a:t>3    3D printing</a:t>
            </a:r>
            <a:endParaRPr lang="en-GB" sz="4800" b="1" dirty="0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4721563" cy="3921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5373216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From eBay</a:t>
            </a:r>
            <a:r>
              <a:rPr lang="en-GB" sz="1600" dirty="0"/>
              <a:t> </a:t>
            </a:r>
            <a:r>
              <a:rPr lang="en-GB" sz="1600" dirty="0" smtClean="0"/>
              <a:t>website </a:t>
            </a:r>
            <a:endParaRPr lang="en-GB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5058148" y="1412776"/>
            <a:ext cx="352839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This is the one that is receiving the most attention as a potential game-changer for markets, supply chains and logistics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3D printers are now on sale and are relatively cheap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In the future, will we print our products at home  – or is this being over-hyped?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9209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06090"/>
          </a:xfrm>
        </p:spPr>
        <p:txBody>
          <a:bodyPr>
            <a:noAutofit/>
          </a:bodyPr>
          <a:lstStyle/>
          <a:p>
            <a:pPr algn="l"/>
            <a:r>
              <a:rPr lang="en-GB" b="1" dirty="0" smtClean="0"/>
              <a:t>3D Printing: emerging literature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784976" cy="5472608"/>
          </a:xfrm>
        </p:spPr>
        <p:txBody>
          <a:bodyPr>
            <a:normAutofit fontScale="55000" lnSpcReduction="20000"/>
          </a:bodyPr>
          <a:lstStyle/>
          <a:p>
            <a:r>
              <a:rPr lang="en-GB" sz="5100" i="1" dirty="0" smtClean="0"/>
              <a:t>A body of academic and other thinking is now emerging….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sz="3600" dirty="0" smtClean="0"/>
              <a:t>Berman</a:t>
            </a:r>
            <a:r>
              <a:rPr lang="en-GB" sz="3600" dirty="0"/>
              <a:t>, B. (2012), 3-D printing: The new industrial revolution</a:t>
            </a:r>
            <a:r>
              <a:rPr lang="en-GB" sz="3600" b="1" dirty="0"/>
              <a:t>. </a:t>
            </a:r>
            <a:r>
              <a:rPr lang="en-GB" sz="3600" i="1" dirty="0"/>
              <a:t>Business Horizons,</a:t>
            </a:r>
            <a:r>
              <a:rPr lang="en-GB" sz="3600" b="1" dirty="0"/>
              <a:t> 55</a:t>
            </a:r>
            <a:r>
              <a:rPr lang="en-GB" sz="3600" dirty="0"/>
              <a:t>(2), pp.155–162</a:t>
            </a:r>
            <a:r>
              <a:rPr lang="en-GB" sz="3600" dirty="0" smtClean="0"/>
              <a:t>.</a:t>
            </a:r>
            <a:endParaRPr lang="en-GB" sz="3600" dirty="0"/>
          </a:p>
          <a:p>
            <a:r>
              <a:rPr lang="en-GB" sz="3600" dirty="0" err="1"/>
              <a:t>Birtchnell</a:t>
            </a:r>
            <a:r>
              <a:rPr lang="en-GB" sz="3600" dirty="0"/>
              <a:t>, T, </a:t>
            </a:r>
            <a:r>
              <a:rPr lang="en-GB" sz="3600" dirty="0" err="1"/>
              <a:t>Urry</a:t>
            </a:r>
            <a:r>
              <a:rPr lang="en-GB" sz="3600" dirty="0"/>
              <a:t>, J, Cook, C and Curry, A. (2013), Freight miles: the impact of 3D printing on transport and society. Report of a workshop held as part of ESRC Project ES/J007455/1, Lancaster University, available online at http://</a:t>
            </a:r>
            <a:r>
              <a:rPr lang="en-GB" sz="3600" dirty="0" smtClean="0"/>
              <a:t>eprints.lancs.ac.uk/66198/1/Freight_Miles_Report.pdf</a:t>
            </a:r>
            <a:r>
              <a:rPr lang="en-GB" sz="3600" dirty="0"/>
              <a:t> </a:t>
            </a:r>
          </a:p>
          <a:p>
            <a:r>
              <a:rPr lang="en-GB" sz="3600" dirty="0" err="1"/>
              <a:t>Birtchnell</a:t>
            </a:r>
            <a:r>
              <a:rPr lang="en-GB" sz="3600" dirty="0"/>
              <a:t>, T and </a:t>
            </a:r>
            <a:r>
              <a:rPr lang="en-GB" sz="3600" dirty="0" err="1"/>
              <a:t>Urry</a:t>
            </a:r>
            <a:r>
              <a:rPr lang="en-GB" sz="3600" dirty="0"/>
              <a:t>, J, (2013),</a:t>
            </a:r>
            <a:r>
              <a:rPr lang="en-GB" sz="3600" baseline="30000" dirty="0"/>
              <a:t> </a:t>
            </a:r>
            <a:r>
              <a:rPr lang="en-GB" sz="3600" dirty="0"/>
              <a:t>3D, SF and the future. </a:t>
            </a:r>
            <a:r>
              <a:rPr lang="en-GB" sz="3600" i="1" dirty="0"/>
              <a:t>Futures</a:t>
            </a:r>
            <a:r>
              <a:rPr lang="en-GB" sz="3600" dirty="0"/>
              <a:t>, </a:t>
            </a:r>
            <a:r>
              <a:rPr lang="en-GB" sz="3600" b="1" dirty="0"/>
              <a:t>50</a:t>
            </a:r>
            <a:r>
              <a:rPr lang="en-GB" sz="3600" dirty="0"/>
              <a:t>, pp.25–34</a:t>
            </a:r>
            <a:r>
              <a:rPr lang="en-GB" sz="3600" dirty="0" smtClean="0"/>
              <a:t>.</a:t>
            </a:r>
            <a:r>
              <a:rPr lang="en-GB" sz="3600" dirty="0"/>
              <a:t> </a:t>
            </a:r>
          </a:p>
          <a:p>
            <a:r>
              <a:rPr lang="en-GB" sz="3600" dirty="0"/>
              <a:t>Manners-Bell, J and Lyon, K. (2012), </a:t>
            </a:r>
            <a:r>
              <a:rPr lang="en-GB" sz="3600" i="1" dirty="0"/>
              <a:t>The Implications of 3D Printing for the Global Logistics Industry</a:t>
            </a:r>
            <a:r>
              <a:rPr lang="en-GB" sz="3600" dirty="0"/>
              <a:t>. Transport Intelligence Ltd, Aug 2012</a:t>
            </a:r>
            <a:r>
              <a:rPr lang="en-GB" sz="3600" dirty="0" smtClean="0"/>
              <a:t>.</a:t>
            </a:r>
            <a:r>
              <a:rPr lang="en-GB" sz="3600" dirty="0"/>
              <a:t> </a:t>
            </a:r>
          </a:p>
          <a:p>
            <a:r>
              <a:rPr lang="en-GB" sz="3600" dirty="0" err="1"/>
              <a:t>Rutkin</a:t>
            </a:r>
            <a:r>
              <a:rPr lang="en-GB" sz="3600" dirty="0"/>
              <a:t>, A., (</a:t>
            </a:r>
            <a:r>
              <a:rPr lang="en-GB" sz="3600" dirty="0" smtClean="0"/>
              <a:t>2014), 3D </a:t>
            </a:r>
            <a:r>
              <a:rPr lang="en-GB" sz="3600" dirty="0"/>
              <a:t>printing's future is the high street, not the home, </a:t>
            </a:r>
            <a:r>
              <a:rPr lang="en-GB" sz="3600" i="1" dirty="0"/>
              <a:t>New Scientist, </a:t>
            </a:r>
            <a:r>
              <a:rPr lang="en-GB" sz="3600" dirty="0"/>
              <a:t>2 </a:t>
            </a:r>
            <a:r>
              <a:rPr lang="en-GB" sz="3600" dirty="0" smtClean="0"/>
              <a:t>October.</a:t>
            </a:r>
          </a:p>
          <a:p>
            <a:r>
              <a:rPr lang="en-GB" sz="3600" dirty="0" smtClean="0"/>
              <a:t>Waller</a:t>
            </a:r>
            <a:r>
              <a:rPr lang="en-GB" sz="3600" dirty="0"/>
              <a:t>,</a:t>
            </a:r>
            <a:r>
              <a:rPr lang="en-GB" sz="3600" baseline="30000" dirty="0"/>
              <a:t>  </a:t>
            </a:r>
            <a:r>
              <a:rPr lang="en-GB" sz="3600" dirty="0"/>
              <a:t>MA, Fawcett, SE. (2014), Click Here to Print a Maker Movement Supply Chain: How Invention and Entrepreneurship Will Disrupt Supply Chain Design</a:t>
            </a:r>
            <a:r>
              <a:rPr lang="en-GB" sz="3600" i="1" dirty="0"/>
              <a:t>. Journal of Business Logistics, </a:t>
            </a:r>
            <a:r>
              <a:rPr lang="en-GB" sz="3600" b="1" dirty="0"/>
              <a:t>35</a:t>
            </a:r>
            <a:r>
              <a:rPr lang="en-GB" sz="3600" dirty="0"/>
              <a:t>(2), pp. 99–102.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147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22114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‘3D </a:t>
            </a:r>
            <a:r>
              <a:rPr lang="en-GB" b="1" dirty="0"/>
              <a:t>printing's future is the high street, not the </a:t>
            </a:r>
            <a:r>
              <a:rPr lang="en-GB" b="1" dirty="0" smtClean="0"/>
              <a:t>home’</a:t>
            </a:r>
            <a:r>
              <a:rPr lang="en-GB" b="1" dirty="0"/>
              <a:t/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68" y="1340768"/>
            <a:ext cx="8435280" cy="4525963"/>
          </a:xfrm>
        </p:spPr>
        <p:txBody>
          <a:bodyPr/>
          <a:lstStyle/>
          <a:p>
            <a:r>
              <a:rPr lang="en-GB" sz="2800" dirty="0" err="1" smtClean="0"/>
              <a:t>Rutkin</a:t>
            </a:r>
            <a:r>
              <a:rPr lang="en-GB" sz="2800" dirty="0" smtClean="0"/>
              <a:t>, A., </a:t>
            </a:r>
            <a:r>
              <a:rPr lang="en-GB" sz="2800" dirty="0"/>
              <a:t>3D printing's future is the high street, not the </a:t>
            </a:r>
            <a:r>
              <a:rPr lang="en-GB" sz="2800" dirty="0" smtClean="0"/>
              <a:t>home, </a:t>
            </a:r>
            <a:r>
              <a:rPr lang="en-GB" sz="2800" i="1" dirty="0" smtClean="0"/>
              <a:t>New Scientist, </a:t>
            </a:r>
            <a:r>
              <a:rPr lang="en-GB" sz="2800" dirty="0" smtClean="0"/>
              <a:t>2 </a:t>
            </a:r>
            <a:r>
              <a:rPr lang="en-GB" sz="2800" dirty="0"/>
              <a:t>October </a:t>
            </a:r>
            <a:r>
              <a:rPr lang="en-GB" sz="2800" dirty="0" smtClean="0"/>
              <a:t>2014</a:t>
            </a:r>
          </a:p>
          <a:p>
            <a:r>
              <a:rPr lang="en-GB" sz="1400" dirty="0">
                <a:hlinkClick r:id="rId2"/>
              </a:rPr>
              <a:t>http://www.newscientist.com/article/mg22429892.600-3d-printings-future-is-the-high-street-not-the-home.html#.</a:t>
            </a:r>
            <a:r>
              <a:rPr lang="en-GB" sz="1400" dirty="0" smtClean="0">
                <a:hlinkClick r:id="rId2"/>
              </a:rPr>
              <a:t>VE5H-hZ4VVk</a:t>
            </a:r>
            <a:endParaRPr lang="en-GB" sz="1400" dirty="0" smtClean="0"/>
          </a:p>
          <a:p>
            <a:r>
              <a:rPr lang="en-GB" sz="2800" dirty="0" smtClean="0"/>
              <a:t>Think back to when homes had computers – but home internet and home printing had not developed widely</a:t>
            </a:r>
          </a:p>
          <a:p>
            <a:r>
              <a:rPr lang="en-GB" sz="2800" dirty="0" smtClean="0"/>
              <a:t>We wanted to use the </a:t>
            </a:r>
            <a:br>
              <a:rPr lang="en-GB" sz="2800" dirty="0" smtClean="0"/>
            </a:br>
            <a:r>
              <a:rPr lang="en-GB" sz="2800" dirty="0" smtClean="0"/>
              <a:t>internet </a:t>
            </a:r>
            <a:br>
              <a:rPr lang="en-GB" sz="2800" dirty="0" smtClean="0"/>
            </a:br>
            <a:r>
              <a:rPr lang="en-GB" sz="2800" dirty="0" smtClean="0"/>
              <a:t>– so intermediaries </a:t>
            </a:r>
            <a:br>
              <a:rPr lang="en-GB" sz="2800" dirty="0" smtClean="0"/>
            </a:br>
            <a:r>
              <a:rPr lang="en-GB" sz="2800" dirty="0" smtClean="0"/>
              <a:t>sprang up</a:t>
            </a:r>
            <a:endParaRPr lang="en-GB" sz="2800" dirty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1100" dirty="0" smtClean="0"/>
          </a:p>
        </p:txBody>
      </p:sp>
    </p:spTree>
    <p:extLst>
      <p:ext uri="{BB962C8B-B14F-4D97-AF65-F5344CB8AC3E}">
        <p14:creationId xmlns:p14="http://schemas.microsoft.com/office/powerpoint/2010/main" val="254799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22114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3D </a:t>
            </a:r>
            <a:r>
              <a:rPr lang="en-GB" b="1" dirty="0"/>
              <a:t>printing's future is the high street, not the home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68" y="1340768"/>
            <a:ext cx="8435280" cy="4525963"/>
          </a:xfrm>
        </p:spPr>
        <p:txBody>
          <a:bodyPr/>
          <a:lstStyle/>
          <a:p>
            <a:r>
              <a:rPr lang="en-GB" sz="2800" dirty="0" err="1" smtClean="0"/>
              <a:t>Rutkin</a:t>
            </a:r>
            <a:r>
              <a:rPr lang="en-GB" sz="2800" dirty="0" smtClean="0"/>
              <a:t>, A., </a:t>
            </a:r>
            <a:r>
              <a:rPr lang="en-GB" sz="2800" dirty="0"/>
              <a:t>3D printing's future is the high street, not the </a:t>
            </a:r>
            <a:r>
              <a:rPr lang="en-GB" sz="2800" dirty="0" smtClean="0"/>
              <a:t>home, </a:t>
            </a:r>
            <a:r>
              <a:rPr lang="en-GB" sz="2800" i="1" dirty="0" smtClean="0"/>
              <a:t>New Scientist, </a:t>
            </a:r>
            <a:r>
              <a:rPr lang="en-GB" sz="2800" dirty="0" smtClean="0"/>
              <a:t>2 </a:t>
            </a:r>
            <a:r>
              <a:rPr lang="en-GB" sz="2800" dirty="0"/>
              <a:t>October </a:t>
            </a:r>
            <a:r>
              <a:rPr lang="en-GB" sz="2800" dirty="0" smtClean="0"/>
              <a:t>2014</a:t>
            </a:r>
          </a:p>
          <a:p>
            <a:r>
              <a:rPr lang="en-GB" sz="1400" dirty="0">
                <a:hlinkClick r:id="rId2"/>
              </a:rPr>
              <a:t>http://www.newscientist.com/article/mg22429892.600-3d-printings-future-is-the-high-street-not-the-home.html#.</a:t>
            </a:r>
            <a:r>
              <a:rPr lang="en-GB" sz="1400" dirty="0" smtClean="0">
                <a:hlinkClick r:id="rId2"/>
              </a:rPr>
              <a:t>VE5H-hZ4VVk</a:t>
            </a:r>
            <a:endParaRPr lang="en-GB" sz="1400" dirty="0" smtClean="0"/>
          </a:p>
          <a:p>
            <a:r>
              <a:rPr lang="en-GB" sz="2800" dirty="0" smtClean="0"/>
              <a:t>Think back to when homes had computers – but home internet and home printing had not developed widely</a:t>
            </a:r>
          </a:p>
          <a:p>
            <a:r>
              <a:rPr lang="en-GB" sz="2800" dirty="0" smtClean="0"/>
              <a:t>We wanted to use the </a:t>
            </a:r>
            <a:br>
              <a:rPr lang="en-GB" sz="2800" dirty="0" smtClean="0"/>
            </a:br>
            <a:r>
              <a:rPr lang="en-GB" sz="2800" dirty="0" smtClean="0"/>
              <a:t>internet </a:t>
            </a:r>
            <a:br>
              <a:rPr lang="en-GB" sz="2800" dirty="0" smtClean="0"/>
            </a:br>
            <a:r>
              <a:rPr lang="en-GB" sz="2800" dirty="0" smtClean="0"/>
              <a:t>– so intermediaries </a:t>
            </a:r>
            <a:br>
              <a:rPr lang="en-GB" sz="2800" dirty="0" smtClean="0"/>
            </a:br>
            <a:r>
              <a:rPr lang="en-GB" sz="2800" dirty="0" smtClean="0"/>
              <a:t>sprang up</a:t>
            </a:r>
            <a:endParaRPr lang="en-GB" sz="2800" dirty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1100" dirty="0" smtClean="0"/>
          </a:p>
        </p:txBody>
      </p:sp>
      <p:pic>
        <p:nvPicPr>
          <p:cNvPr id="4" name="Picture 4" descr="http://38.media.tumblr.com/4a62202eb3e888e9cba62662f0083175/tumblr_mfyd66SeaU1qzsqe5o1_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76088"/>
            <a:ext cx="4572000" cy="314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7704" y="6567671"/>
            <a:ext cx="31083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From </a:t>
            </a:r>
            <a:r>
              <a:rPr lang="en-GB" sz="1400" dirty="0" smtClean="0">
                <a:hlinkClick r:id="rId4"/>
              </a:rPr>
              <a:t>www.londonshopfronts.com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64944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850300" cy="428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052736"/>
            <a:ext cx="2815977" cy="432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67536" y="3231377"/>
            <a:ext cx="41764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2nd edition, 2012……..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43619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GB" b="1" dirty="0" smtClean="0"/>
              <a:t>Evolutionary path for 3D printing</a:t>
            </a:r>
            <a:endParaRPr lang="en-GB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47664" y="6550222"/>
            <a:ext cx="31083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From </a:t>
            </a:r>
            <a:r>
              <a:rPr lang="en-GB" sz="1400" dirty="0" smtClean="0">
                <a:hlinkClick r:id="rId3"/>
              </a:rPr>
              <a:t>www.londonshopfronts.com</a:t>
            </a:r>
            <a:endParaRPr lang="en-GB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647" y="1318416"/>
            <a:ext cx="8229600" cy="4525963"/>
          </a:xfrm>
        </p:spPr>
        <p:txBody>
          <a:bodyPr/>
          <a:lstStyle/>
          <a:p>
            <a:r>
              <a:rPr lang="en-GB" dirty="0" smtClean="0"/>
              <a:t>Eventually, homes may possess good affordable 3D printers – but this is some way off?</a:t>
            </a:r>
          </a:p>
          <a:p>
            <a:r>
              <a:rPr lang="en-GB" dirty="0" smtClean="0"/>
              <a:t>More likely that </a:t>
            </a:r>
            <a:br>
              <a:rPr lang="en-GB" dirty="0" smtClean="0"/>
            </a:br>
            <a:r>
              <a:rPr lang="en-GB" dirty="0" smtClean="0"/>
              <a:t>3D printing will</a:t>
            </a:r>
            <a:br>
              <a:rPr lang="en-GB" dirty="0" smtClean="0"/>
            </a:br>
            <a:r>
              <a:rPr lang="en-GB" dirty="0" smtClean="0"/>
              <a:t>become </a:t>
            </a:r>
            <a:br>
              <a:rPr lang="en-GB" dirty="0" smtClean="0"/>
            </a:br>
            <a:r>
              <a:rPr lang="en-GB" dirty="0" smtClean="0"/>
              <a:t>a local service?</a:t>
            </a:r>
            <a:endParaRPr lang="en-GB" dirty="0"/>
          </a:p>
        </p:txBody>
      </p:sp>
      <p:pic>
        <p:nvPicPr>
          <p:cNvPr id="6" name="Picture 4" descr="http://38.media.tumblr.com/4a62202eb3e888e9cba62662f0083175/tumblr_mfyd66SeaU1qzsqe5o1_5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447" y="3581398"/>
            <a:ext cx="4762500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07549" y="3975734"/>
            <a:ext cx="2664296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tx2"/>
                </a:solidFill>
                <a:latin typeface="CentSchbkCyrill BT" panose="02040603050705020303" pitchFamily="18" charset="-52"/>
                <a:ea typeface="Aegean" panose="05070102010707070707" pitchFamily="18" charset="0"/>
              </a:rPr>
              <a:t>3D PRINTING</a:t>
            </a:r>
            <a:endParaRPr lang="en-GB" sz="2400" b="1" dirty="0">
              <a:solidFill>
                <a:schemeClr val="tx2"/>
              </a:solidFill>
              <a:latin typeface="CentSchbkCyrill BT" panose="02040603050705020303" pitchFamily="18" charset="-52"/>
              <a:ea typeface="Aegean" panose="05070102010707070707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38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 build="p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l"/>
            <a:r>
              <a:rPr lang="en-GB" b="1" dirty="0" smtClean="0"/>
              <a:t>How it might work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Order online from such as Amazon</a:t>
            </a:r>
          </a:p>
          <a:p>
            <a:r>
              <a:rPr lang="en-GB" dirty="0" smtClean="0"/>
              <a:t>Amazon takes your money</a:t>
            </a:r>
          </a:p>
          <a:p>
            <a:r>
              <a:rPr lang="en-GB" dirty="0" smtClean="0"/>
              <a:t>Amazon signs up with a network of local franchise 3D printing operators</a:t>
            </a:r>
          </a:p>
          <a:p>
            <a:r>
              <a:rPr lang="en-GB" dirty="0" smtClean="0"/>
              <a:t>Your order is passed to the local franchise, and supply of materials is organised</a:t>
            </a:r>
          </a:p>
          <a:p>
            <a:r>
              <a:rPr lang="en-GB" dirty="0" smtClean="0"/>
              <a:t>The franchise prints your order</a:t>
            </a:r>
          </a:p>
          <a:p>
            <a:r>
              <a:rPr lang="en-GB" dirty="0" smtClean="0"/>
              <a:t>Local delivery or customer collection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445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778098"/>
          </a:xfrm>
        </p:spPr>
        <p:txBody>
          <a:bodyPr/>
          <a:lstStyle/>
          <a:p>
            <a:pPr algn="l"/>
            <a:r>
              <a:rPr lang="en-GB" b="1" dirty="0" smtClean="0">
                <a:solidFill>
                  <a:schemeClr val="accent3">
                    <a:lumMod val="50000"/>
                  </a:schemeClr>
                </a:solidFill>
              </a:rPr>
              <a:t>Green or not?</a:t>
            </a:r>
            <a:endParaRPr lang="en-GB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23528" y="126876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400" dirty="0" smtClean="0"/>
              <a:t>Manners –Bell and Lyons (2012) and others believe this to be a serious challenger to today’s mass-production globalised supply chains and express freight industries</a:t>
            </a:r>
          </a:p>
          <a:p>
            <a:pPr lvl="1"/>
            <a:r>
              <a:rPr lang="en-GB" sz="3400" i="1" dirty="0" smtClean="0"/>
              <a:t>Customised, low-waste production at or close to point of consumption</a:t>
            </a:r>
          </a:p>
          <a:p>
            <a:pPr lvl="1"/>
            <a:r>
              <a:rPr lang="en-GB" sz="3400" i="1" dirty="0" smtClean="0"/>
              <a:t>Less global transport, less warehousing, less packaging</a:t>
            </a:r>
          </a:p>
          <a:p>
            <a:pPr lvl="1"/>
            <a:r>
              <a:rPr lang="en-GB" sz="3400" i="1" dirty="0" smtClean="0"/>
              <a:t>Localised distribution – could be by greener modes</a:t>
            </a:r>
          </a:p>
          <a:p>
            <a:r>
              <a:rPr lang="en-GB" sz="3400" dirty="0" smtClean="0"/>
              <a:t>However;</a:t>
            </a:r>
          </a:p>
          <a:p>
            <a:pPr lvl="1"/>
            <a:r>
              <a:rPr lang="en-GB" sz="3400" i="1" dirty="0" smtClean="0"/>
              <a:t>Public cynicism about product quality and machine reliability</a:t>
            </a:r>
          </a:p>
          <a:p>
            <a:pPr lvl="1"/>
            <a:r>
              <a:rPr lang="en-GB" sz="3400" i="1" dirty="0" smtClean="0"/>
              <a:t>Not transport-free – still needs highly dispersed transport of materials for the printers, in relatively frequent small shipments</a:t>
            </a:r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47275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6000" dirty="0" smtClean="0">
                <a:solidFill>
                  <a:srgbClr val="FF0000"/>
                </a:solidFill>
                <a:latin typeface="Stencil" panose="040409050D0802020404" pitchFamily="82" charset="0"/>
              </a:rPr>
              <a:t>VERDICT</a:t>
            </a:r>
          </a:p>
          <a:p>
            <a:pPr marL="0" indent="0">
              <a:buNone/>
            </a:pPr>
            <a:endParaRPr lang="en-GB" sz="6000" dirty="0">
              <a:solidFill>
                <a:srgbClr val="FF0000"/>
              </a:solidFill>
              <a:latin typeface="Stencil" panose="040409050D0802020404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9228133">
            <a:off x="695926" y="1908410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000" dirty="0" smtClean="0"/>
              <a:t>TENTATIVE</a:t>
            </a:r>
            <a:endParaRPr lang="en-GB" sz="400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775332" y="1340768"/>
            <a:ext cx="1852452" cy="1512168"/>
          </a:xfrm>
          <a:prstGeom prst="line">
            <a:avLst/>
          </a:prstGeom>
          <a:ln w="22225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259632" y="1772816"/>
            <a:ext cx="1852452" cy="1512168"/>
          </a:xfrm>
          <a:prstGeom prst="line">
            <a:avLst/>
          </a:prstGeom>
          <a:ln w="22225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491880" y="3383251"/>
            <a:ext cx="4320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i="1" dirty="0" smtClean="0"/>
              <a:t>3D printing is the space to watch in the foreseeable future!</a:t>
            </a:r>
            <a:endParaRPr lang="en-GB" sz="3600" b="1" i="1" dirty="0"/>
          </a:p>
        </p:txBody>
      </p:sp>
    </p:spTree>
    <p:extLst>
      <p:ext uri="{BB962C8B-B14F-4D97-AF65-F5344CB8AC3E}">
        <p14:creationId xmlns:p14="http://schemas.microsoft.com/office/powerpoint/2010/main" val="303253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936104"/>
          </a:xfrm>
        </p:spPr>
        <p:txBody>
          <a:bodyPr/>
          <a:lstStyle/>
          <a:p>
            <a:pPr algn="l"/>
            <a:r>
              <a:rPr lang="en-GB" b="1" dirty="0" smtClean="0">
                <a:solidFill>
                  <a:srgbClr val="C00000"/>
                </a:solidFill>
              </a:rPr>
              <a:t>Overall,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229600" cy="4525963"/>
          </a:xfrm>
        </p:spPr>
        <p:txBody>
          <a:bodyPr/>
          <a:lstStyle/>
          <a:p>
            <a:r>
              <a:rPr lang="en-GB" dirty="0" smtClean="0"/>
              <a:t>Technological development is notoriously difficult to predict</a:t>
            </a:r>
          </a:p>
          <a:p>
            <a:r>
              <a:rPr lang="en-GB" dirty="0" smtClean="0"/>
              <a:t>So I confidently expect I will be proved wrong in most of this</a:t>
            </a:r>
          </a:p>
          <a:p>
            <a:r>
              <a:rPr lang="en-GB" dirty="0" smtClean="0"/>
              <a:t>However, in the medium to longer term the ideas presented and discussed here should not be dismissed lightly.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699792" y="5800135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Tony Whiteing would like to thank his ‘Green Logistics’ co-editors for materials used in this presentation</a:t>
            </a:r>
            <a:endParaRPr lang="en-GB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5803523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smtClean="0"/>
              <a:t>Acknowledgement</a:t>
            </a:r>
            <a:endParaRPr lang="en-GB" b="1" i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23528" y="5661248"/>
            <a:ext cx="8136904" cy="0"/>
          </a:xfrm>
          <a:prstGeom prst="line">
            <a:avLst/>
          </a:prstGeom>
          <a:ln w="15875" cmpd="sng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83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850300" cy="428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052736"/>
            <a:ext cx="2815977" cy="432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12161" y="1268760"/>
            <a:ext cx="29523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3rd edition, 2015……..</a:t>
            </a:r>
            <a:endParaRPr lang="en-GB" sz="4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835" y="2283262"/>
            <a:ext cx="2753326" cy="4109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51711" y="4165046"/>
            <a:ext cx="25922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 smtClean="0"/>
              <a:t>Includes some new postscripts on potential future ‘game changers’</a:t>
            </a:r>
            <a:endParaRPr lang="en-GB" sz="2800" i="1" dirty="0"/>
          </a:p>
        </p:txBody>
      </p:sp>
    </p:spTree>
    <p:extLst>
      <p:ext uri="{BB962C8B-B14F-4D97-AF65-F5344CB8AC3E}">
        <p14:creationId xmlns:p14="http://schemas.microsoft.com/office/powerpoint/2010/main" val="416519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994122"/>
          </a:xfrm>
        </p:spPr>
        <p:txBody>
          <a:bodyPr>
            <a:noAutofit/>
          </a:bodyPr>
          <a:lstStyle/>
          <a:p>
            <a:r>
              <a:rPr lang="en-GB" sz="4000" b="1" i="1" dirty="0" smtClean="0">
                <a:solidFill>
                  <a:schemeClr val="accent3">
                    <a:lumMod val="50000"/>
                  </a:schemeClr>
                </a:solidFill>
              </a:rPr>
              <a:t>Context : the global transport equation</a:t>
            </a:r>
            <a:endParaRPr lang="en-GB" sz="4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 smtClean="0"/>
              <a:t>Massive international differences in labour and manufacturing costs</a:t>
            </a:r>
          </a:p>
          <a:p>
            <a:pPr marL="0" indent="0" algn="ctr">
              <a:buNone/>
            </a:pPr>
            <a:r>
              <a:rPr lang="en-GB" sz="4800" b="1" dirty="0" smtClean="0"/>
              <a:t>+</a:t>
            </a:r>
          </a:p>
          <a:p>
            <a:pPr marL="0" indent="0" algn="ctr">
              <a:buNone/>
            </a:pPr>
            <a:r>
              <a:rPr lang="en-GB" dirty="0" smtClean="0"/>
              <a:t>Relatively cheap freight transport over long distances</a:t>
            </a:r>
          </a:p>
          <a:p>
            <a:pPr marL="0" indent="0" algn="ctr">
              <a:buNone/>
            </a:pPr>
            <a:r>
              <a:rPr lang="en-GB" sz="4800" b="1" dirty="0" smtClean="0"/>
              <a:t>=</a:t>
            </a:r>
          </a:p>
          <a:p>
            <a:pPr marL="0" indent="0" algn="ctr">
              <a:buNone/>
            </a:pPr>
            <a:r>
              <a:rPr lang="en-GB" dirty="0" smtClean="0"/>
              <a:t>Sustained long-term growth in international freight transport</a:t>
            </a:r>
            <a:endParaRPr lang="en-GB" dirty="0"/>
          </a:p>
          <a:p>
            <a:pPr marL="0" indent="0" algn="ctr">
              <a:buNone/>
            </a:pP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340776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686800" cy="1008063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b="1" dirty="0" smtClean="0"/>
              <a:t>More and more goods movement, over longer distances……</a:t>
            </a:r>
            <a:br>
              <a:rPr lang="en-US" altLang="en-US" b="1" dirty="0" smtClean="0"/>
            </a:br>
            <a:endParaRPr lang="en-US" altLang="en-US" sz="3600" b="1" dirty="0" smtClean="0"/>
          </a:p>
        </p:txBody>
      </p:sp>
      <p:pic>
        <p:nvPicPr>
          <p:cNvPr id="40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989138"/>
            <a:ext cx="8353425" cy="4721225"/>
          </a:xfrm>
          <a:noFill/>
        </p:spPr>
      </p:pic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6659563" y="6396038"/>
            <a:ext cx="22336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(DfT, 2008)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7584" y="1484784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i="1" dirty="0"/>
              <a:t>Worldwide container trade 1996-2007</a:t>
            </a:r>
            <a:endParaRPr lang="en-GB" sz="3200" i="1" dirty="0"/>
          </a:p>
        </p:txBody>
      </p:sp>
    </p:spTree>
    <p:extLst>
      <p:ext uri="{BB962C8B-B14F-4D97-AF65-F5344CB8AC3E}">
        <p14:creationId xmlns:p14="http://schemas.microsoft.com/office/powerpoint/2010/main" val="398563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548680"/>
            <a:ext cx="7772400" cy="1143000"/>
          </a:xfrm>
        </p:spPr>
        <p:txBody>
          <a:bodyPr/>
          <a:lstStyle/>
          <a:p>
            <a:r>
              <a:rPr lang="en-US" altLang="en-US" b="1" i="1" dirty="0" smtClean="0"/>
              <a:t>Lots of containers……..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9461" name="Picture 5" descr="C:\Documents and Settings\Administrator\My Documents\interlog\image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66" y="1916832"/>
            <a:ext cx="6323950" cy="425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855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744" y="404664"/>
            <a:ext cx="7772400" cy="1470025"/>
          </a:xfrm>
        </p:spPr>
        <p:txBody>
          <a:bodyPr/>
          <a:lstStyle/>
          <a:p>
            <a:r>
              <a:rPr lang="en-GB" b="1" i="1" dirty="0" smtClean="0"/>
              <a:t>Ever larger container ships……</a:t>
            </a:r>
            <a:endParaRPr lang="en-GB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067944" y="6093296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http://commons.wikimedia.org/wiki/User:Heb</a:t>
            </a:r>
            <a:endParaRPr lang="en-GB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1"/>
            <a:ext cx="6192688" cy="4241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04248" y="285293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‘Edith Maersk’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23963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r>
              <a:rPr lang="en-US" altLang="en-US" sz="4000" b="1" i="1" dirty="0" smtClean="0"/>
              <a:t>More and larger ports……</a:t>
            </a:r>
          </a:p>
        </p:txBody>
      </p:sp>
      <p:pic>
        <p:nvPicPr>
          <p:cNvPr id="2048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95400"/>
            <a:ext cx="4343400" cy="2878138"/>
          </a:xfrm>
        </p:spPr>
      </p:pic>
      <p:pic>
        <p:nvPicPr>
          <p:cNvPr id="2048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768725"/>
            <a:ext cx="4800600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95536" y="6160532"/>
            <a:ext cx="33377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i="1" dirty="0"/>
              <a:t>Port of </a:t>
            </a:r>
            <a:r>
              <a:rPr lang="en-GB" altLang="en-US" i="1" dirty="0" err="1"/>
              <a:t>Tanjung</a:t>
            </a:r>
            <a:r>
              <a:rPr lang="en-GB" altLang="en-US" i="1" dirty="0"/>
              <a:t> </a:t>
            </a:r>
            <a:r>
              <a:rPr lang="en-GB" altLang="en-US" i="1" dirty="0" err="1" smtClean="0"/>
              <a:t>Pelepas</a:t>
            </a:r>
            <a:r>
              <a:rPr lang="en-GB" altLang="en-US" i="1" dirty="0" smtClean="0"/>
              <a:t>, Malaysia</a:t>
            </a:r>
            <a:endParaRPr lang="en-GB" altLang="en-US" i="1" dirty="0"/>
          </a:p>
        </p:txBody>
      </p:sp>
    </p:spTree>
    <p:extLst>
      <p:ext uri="{BB962C8B-B14F-4D97-AF65-F5344CB8AC3E}">
        <p14:creationId xmlns:p14="http://schemas.microsoft.com/office/powerpoint/2010/main" val="306823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1254</Words>
  <Application>Microsoft Office PowerPoint</Application>
  <PresentationFormat>On-screen Show (4:3)</PresentationFormat>
  <Paragraphs>166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Green Logistics 5 years on:   Potential disruptive technologies that just might transform the supply chains of the future (and possibly be greener)</vt:lpstr>
      <vt:lpstr>PowerPoint Presentation</vt:lpstr>
      <vt:lpstr>PowerPoint Presentation</vt:lpstr>
      <vt:lpstr>PowerPoint Presentation</vt:lpstr>
      <vt:lpstr>Context : the global transport equation</vt:lpstr>
      <vt:lpstr>More and more goods movement, over longer distances…… </vt:lpstr>
      <vt:lpstr>Lots of containers……..</vt:lpstr>
      <vt:lpstr>Ever larger container ships……</vt:lpstr>
      <vt:lpstr>More and larger ports……</vt:lpstr>
      <vt:lpstr>More and more air freight…..</vt:lpstr>
      <vt:lpstr>Bigger cargo aircraft….</vt:lpstr>
      <vt:lpstr>Is global freight reaching its peak?</vt:lpstr>
      <vt:lpstr>i) Reversal of the globalisation trend</vt:lpstr>
      <vt:lpstr>ii) Other identifiable trends</vt:lpstr>
      <vt:lpstr>iii) New technologies </vt:lpstr>
      <vt:lpstr>1   Physical (Logistics) Internet </vt:lpstr>
      <vt:lpstr>Status</vt:lpstr>
      <vt:lpstr>Green or not?</vt:lpstr>
      <vt:lpstr>Barriers</vt:lpstr>
      <vt:lpstr>N. B.:  Not even so-called ‘standard’ containers are standardised….</vt:lpstr>
      <vt:lpstr>PowerPoint Presentation</vt:lpstr>
      <vt:lpstr>2    Unmanned Aerial Vehicles (UAVs) a.k.a. “Drones”</vt:lpstr>
      <vt:lpstr> Alan McKinnon’s “11 reasons why distribution by drone is unlikely to work” </vt:lpstr>
      <vt:lpstr>Green or not?</vt:lpstr>
      <vt:lpstr>PowerPoint Presentation</vt:lpstr>
      <vt:lpstr>3    3D printing</vt:lpstr>
      <vt:lpstr>3D Printing: emerging literature</vt:lpstr>
      <vt:lpstr> ‘3D printing's future is the high street, not the home’ </vt:lpstr>
      <vt:lpstr> 3D printing's future is the high street, not the home </vt:lpstr>
      <vt:lpstr>Evolutionary path for 3D printing</vt:lpstr>
      <vt:lpstr>How it might work</vt:lpstr>
      <vt:lpstr>Green or not?</vt:lpstr>
      <vt:lpstr>PowerPoint Presentation</vt:lpstr>
      <vt:lpstr>Overall,</vt:lpstr>
    </vt:vector>
  </TitlesOfParts>
  <Company>University of Leeds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Stuff for the ITS GL Seminar</dc:title>
  <dc:creator>traaew</dc:creator>
  <cp:lastModifiedBy>Zoe Clough</cp:lastModifiedBy>
  <cp:revision>48</cp:revision>
  <dcterms:created xsi:type="dcterms:W3CDTF">2014-10-27T09:04:04Z</dcterms:created>
  <dcterms:modified xsi:type="dcterms:W3CDTF">2014-11-18T15:20:45Z</dcterms:modified>
</cp:coreProperties>
</file>