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36"/>
  </p:notesMasterIdLst>
  <p:handoutMasterIdLst>
    <p:handoutMasterId r:id="rId37"/>
  </p:handoutMasterIdLst>
  <p:sldIdLst>
    <p:sldId id="288" r:id="rId5"/>
    <p:sldId id="259" r:id="rId6"/>
    <p:sldId id="307" r:id="rId7"/>
    <p:sldId id="350" r:id="rId8"/>
    <p:sldId id="309" r:id="rId9"/>
    <p:sldId id="344" r:id="rId10"/>
    <p:sldId id="313" r:id="rId11"/>
    <p:sldId id="346" r:id="rId12"/>
    <p:sldId id="339" r:id="rId13"/>
    <p:sldId id="340" r:id="rId14"/>
    <p:sldId id="314" r:id="rId15"/>
    <p:sldId id="316" r:id="rId16"/>
    <p:sldId id="317" r:id="rId17"/>
    <p:sldId id="315" r:id="rId18"/>
    <p:sldId id="318" r:id="rId19"/>
    <p:sldId id="319" r:id="rId20"/>
    <p:sldId id="320" r:id="rId21"/>
    <p:sldId id="321" r:id="rId22"/>
    <p:sldId id="322" r:id="rId23"/>
    <p:sldId id="323" r:id="rId24"/>
    <p:sldId id="353" r:id="rId25"/>
    <p:sldId id="360" r:id="rId26"/>
    <p:sldId id="361" r:id="rId27"/>
    <p:sldId id="362" r:id="rId28"/>
    <p:sldId id="324" r:id="rId29"/>
    <p:sldId id="363" r:id="rId30"/>
    <p:sldId id="364" r:id="rId31"/>
    <p:sldId id="358" r:id="rId32"/>
    <p:sldId id="365" r:id="rId33"/>
    <p:sldId id="359" r:id="rId34"/>
    <p:sldId id="351" r:id="rId3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9D5"/>
    <a:srgbClr val="B0001A"/>
    <a:srgbClr val="003626"/>
    <a:srgbClr val="004832"/>
    <a:srgbClr val="004731"/>
    <a:srgbClr val="0A3023"/>
    <a:srgbClr val="00286B"/>
    <a:srgbClr val="00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58" autoAdjust="0"/>
    <p:restoredTop sz="65127" autoAdjust="0"/>
  </p:normalViewPr>
  <p:slideViewPr>
    <p:cSldViewPr snapToObjects="1">
      <p:cViewPr>
        <p:scale>
          <a:sx n="100" d="100"/>
          <a:sy n="100" d="100"/>
        </p:scale>
        <p:origin x="-72" y="708"/>
      </p:cViewPr>
      <p:guideLst>
        <p:guide orient="horz" pos="845"/>
        <p:guide orient="horz" pos="2364"/>
        <p:guide orient="horz" pos="51"/>
        <p:guide orient="horz" pos="1049"/>
        <p:guide orient="horz" pos="4269"/>
        <p:guide orient="horz" pos="3793"/>
        <p:guide orient="horz" pos="686"/>
        <p:guide orient="horz" pos="2478"/>
        <p:guide pos="2931"/>
        <p:guide pos="2829"/>
        <p:guide pos="228"/>
        <p:guide pos="50"/>
        <p:guide pos="5532"/>
        <p:guide pos="5709"/>
        <p:guide pos="45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-1968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alt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 alt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alt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777B4675-E592-45EC-A310-428F63272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465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alt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 alt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alt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3D63386A-A70D-4154-AC72-F67D936EBA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0508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3386A-A70D-4154-AC72-F67D936EBA8D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505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sz="11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sz="10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GB" altLang="en-US" sz="10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AU" sz="10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sz="10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sz="1000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1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600" b="1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en-US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000" b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GB" sz="10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altLang="en-US" sz="1200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6084-0DA0-4AEA-9115-296983FE0980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alt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 userDrawn="1"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3019" name="Picture 11" descr="LeedsUni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B0D276-6D00-4E3C-AB98-F19806A1125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>
                <a:solidFill>
                  <a:schemeClr val="bg1"/>
                </a:solidFill>
              </a:rPr>
              <a:t>School of something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</a:rPr>
              <a:t>FACULTY OF OTHER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F17CB-CA21-490A-8499-D359E36677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234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6863-35C5-4F39-8421-68EA10F32F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542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AAAA0B-9A27-4699-BE5B-C58446F63D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551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942B8E-5912-428C-B593-6744A31473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16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254751-45F6-406A-9952-E74A204BB1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071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29AD-94AF-43A7-A540-98C3ABC69C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58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BD36E-7CA3-47D0-ABDB-EB064D5F0F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788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0A13A-678B-4757-9D17-2D16F6809B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189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505A-3E4E-4C35-8CF6-7A5E738F85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536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0C7F0-F311-4060-B54F-06B62D168C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807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EA475-F97F-40AE-A330-8155BD24C0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93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7A955-BAF8-4C6A-AC58-393C21EB79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48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5496B-5847-4218-A0BC-2FA06CB88A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140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1995" name="Picture 11" descr="LeedsUniWhit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fld id="{AE03BD0A-67D6-410A-B241-5A19F86B7BB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214023" name="Picture 7" descr="LeedsUni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4" name="Line 8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I</a:t>
            </a:r>
            <a:r>
              <a:rPr lang="en-GB" altLang="en-US" sz="2800" dirty="0" smtClean="0">
                <a:solidFill>
                  <a:schemeClr val="bg1"/>
                </a:solidFill>
              </a:rPr>
              <a:t>nstitute for Transport Studies</a:t>
            </a:r>
            <a:endParaRPr lang="en-GB" altLang="en-US" sz="2800" dirty="0">
              <a:solidFill>
                <a:schemeClr val="bg1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>
                <a:solidFill>
                  <a:schemeClr val="bg1"/>
                </a:solidFill>
              </a:rPr>
              <a:t>FACULTY 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1661993"/>
          </a:xfrm>
          <a:solidFill>
            <a:schemeClr val="tx1"/>
          </a:solidFill>
        </p:spPr>
        <p:txBody>
          <a:bodyPr/>
          <a:lstStyle/>
          <a:p>
            <a:r>
              <a:rPr lang="en-GB" dirty="0"/>
              <a:t>The practice of transport planning: looking to studies of science to reveal why it matters</a:t>
            </a: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2425" y="4629621"/>
            <a:ext cx="5394325" cy="738664"/>
          </a:xfr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altLang="en-US" dirty="0" smtClean="0"/>
              <a:t>Ian Jones</a:t>
            </a:r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f/ff/Melbourne_trams_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9" y="789781"/>
            <a:ext cx="7928377" cy="60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2915816" y="3102112"/>
            <a:ext cx="144016" cy="576064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4879405" y="1478657"/>
            <a:ext cx="4246741" cy="1911487"/>
          </a:xfrm>
          <a:prstGeom prst="rect">
            <a:avLst/>
          </a:prstGeom>
          <a:noFill/>
          <a:ln w="22225" cmpd="sng">
            <a:solidFill>
              <a:schemeClr val="accent6"/>
            </a:solidFill>
            <a:miter lim="800000"/>
            <a:headEnd/>
            <a:tailEnd/>
          </a:ln>
          <a:effectLst>
            <a:outerShdw dist="88900" dir="7920000" algn="tr" rotWithShape="0">
              <a:schemeClr val="accent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3059832" y="1556792"/>
            <a:ext cx="1728192" cy="1545320"/>
          </a:xfrm>
          <a:prstGeom prst="line">
            <a:avLst/>
          </a:prstGeom>
          <a:solidFill>
            <a:schemeClr val="hlink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915816" y="3501008"/>
            <a:ext cx="1872208" cy="177168"/>
          </a:xfrm>
          <a:prstGeom prst="line">
            <a:avLst/>
          </a:prstGeom>
          <a:solidFill>
            <a:schemeClr val="hlink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4843205" y="3582370"/>
            <a:ext cx="4224595" cy="85474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i="1" kern="0" dirty="0" smtClean="0">
                <a:solidFill>
                  <a:schemeClr val="bg1"/>
                </a:solidFill>
              </a:rPr>
              <a:t>Nicholson Street Route 96 Full Tram Priority Trial</a:t>
            </a:r>
            <a:endParaRPr lang="en-GB" kern="0" dirty="0" smtClean="0">
              <a:solidFill>
                <a:schemeClr val="bg1"/>
              </a:solidFill>
            </a:endParaRPr>
          </a:p>
          <a:p>
            <a:endParaRPr lang="en-GB" alt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395560"/>
          </a:xfrm>
        </p:spPr>
        <p:txBody>
          <a:bodyPr/>
          <a:lstStyle/>
          <a:p>
            <a:r>
              <a:rPr lang="en-AU" i="1" dirty="0" smtClean="0"/>
              <a:t>Nicholson </a:t>
            </a:r>
            <a:r>
              <a:rPr lang="en-AU" i="1" dirty="0"/>
              <a:t>Street Route 96 Full Tram Priority Trial</a:t>
            </a:r>
            <a:endParaRPr lang="en-GB" dirty="0"/>
          </a:p>
          <a:p>
            <a:endParaRPr lang="en-GB" altLang="en-US" dirty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52" y="2679204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395560"/>
          </a:xfrm>
        </p:spPr>
        <p:txBody>
          <a:bodyPr/>
          <a:lstStyle/>
          <a:p>
            <a:r>
              <a:rPr lang="en-AU" i="1" dirty="0" smtClean="0"/>
              <a:t>Nicholson </a:t>
            </a:r>
            <a:r>
              <a:rPr lang="en-AU" i="1" dirty="0"/>
              <a:t>Street Route 96 Full Tram Priority Trial</a:t>
            </a:r>
            <a:endParaRPr lang="en-GB" dirty="0"/>
          </a:p>
          <a:p>
            <a:endParaRPr lang="en-GB" altLang="en-US" sz="2000" dirty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84" y="2596704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72" y="248240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395560"/>
          </a:xfrm>
        </p:spPr>
        <p:txBody>
          <a:bodyPr/>
          <a:lstStyle/>
          <a:p>
            <a:r>
              <a:rPr lang="en-AU" i="1" dirty="0" smtClean="0"/>
              <a:t>Nicholson </a:t>
            </a:r>
            <a:r>
              <a:rPr lang="en-AU" i="1" dirty="0"/>
              <a:t>Street Route 96 Full Tram Priority Trial</a:t>
            </a:r>
            <a:endParaRPr lang="en-GB" dirty="0"/>
          </a:p>
          <a:p>
            <a:endParaRPr lang="en-GB" altLang="en-US" sz="2000" dirty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64" y="2607196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52" y="249289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08872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28" y="399457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355600" y="1665288"/>
            <a:ext cx="8320856" cy="3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i="1" kern="0" dirty="0" smtClean="0"/>
              <a:t>Nicholson Street Route 96 Full Tram Priority Trial</a:t>
            </a:r>
            <a:endParaRPr lang="en-GB" kern="0" dirty="0" smtClean="0"/>
          </a:p>
          <a:p>
            <a:endParaRPr lang="en-GB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16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60" y="4036864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8" y="392256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355600" y="1665288"/>
            <a:ext cx="8320856" cy="3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i="1" kern="0" dirty="0" smtClean="0"/>
              <a:t>Nicholson Street Route 96 Full Tram Priority Trial</a:t>
            </a:r>
            <a:endParaRPr lang="en-GB" kern="0" dirty="0" smtClean="0"/>
          </a:p>
          <a:p>
            <a:endParaRPr lang="en-GB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16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64" y="4036864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52" y="392256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355600" y="1665288"/>
            <a:ext cx="8320856" cy="3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i="1" kern="0" dirty="0" smtClean="0"/>
              <a:t>Nicholson Street Route 96 Full Tram Priority Trial</a:t>
            </a:r>
            <a:endParaRPr lang="en-GB" kern="0" dirty="0" smtClean="0"/>
          </a:p>
          <a:p>
            <a:endParaRPr lang="en-GB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16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52" y="2679204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E74536\AppData\Local\Microsoft\Windows\Temporary Internet Files\Content.IE5\0GHF77PR\MC90044035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84" y="2950076"/>
            <a:ext cx="1863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55600" y="1665288"/>
            <a:ext cx="8320856" cy="3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i="1" kern="0" dirty="0" smtClean="0"/>
              <a:t>Nicholson Street Route 96 Full Tram Priority Trial</a:t>
            </a:r>
            <a:endParaRPr lang="en-GB" kern="0" dirty="0" smtClean="0"/>
          </a:p>
          <a:p>
            <a:endParaRPr lang="en-GB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16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52" y="2607196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40" y="249289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9" t="25212" r="17371" b="44511"/>
          <a:stretch>
            <a:fillRect/>
          </a:stretch>
        </p:blipFill>
        <p:spPr bwMode="auto">
          <a:xfrm>
            <a:off x="5529994" y="2348880"/>
            <a:ext cx="2713112" cy="2039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55600" y="1665288"/>
            <a:ext cx="8320856" cy="3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i="1" kern="0" dirty="0" smtClean="0"/>
              <a:t>Nicholson Street Route 96 Full Tram Priority Trial</a:t>
            </a:r>
            <a:endParaRPr lang="en-GB" kern="0" dirty="0" smtClean="0"/>
          </a:p>
          <a:p>
            <a:endParaRPr lang="en-GB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2106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08872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28" y="399457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E74536\AppData\Local\Microsoft\Windows\Temporary Internet Files\Content.IE5\ROTQRGOJ\MC9000786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96023"/>
            <a:ext cx="754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E74536\AppData\Local\Microsoft\Windows\Temporary Internet Files\Content.IE5\ROTQRGOJ\MC9000786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5529411"/>
            <a:ext cx="754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E74536\AppData\Local\Microsoft\Windows\Temporary Internet Files\Content.IE5\ROTQRGOJ\MC9000786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400823"/>
            <a:ext cx="754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355600" y="1665288"/>
            <a:ext cx="8320856" cy="3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i="1" kern="0" dirty="0" smtClean="0"/>
              <a:t>Nicholson Street Route 96 Full Tram Priority Trial</a:t>
            </a:r>
            <a:endParaRPr lang="en-GB" kern="0" dirty="0" smtClean="0"/>
          </a:p>
          <a:p>
            <a:endParaRPr lang="en-GB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2230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39552" y="1665288"/>
            <a:ext cx="8064896" cy="4349750"/>
          </a:xfrm>
        </p:spPr>
        <p:txBody>
          <a:bodyPr/>
          <a:lstStyle/>
          <a:p>
            <a:r>
              <a:rPr lang="en-GB" altLang="en-US" dirty="0" smtClean="0"/>
              <a:t>Presentation outline and key objective</a:t>
            </a:r>
            <a:endParaRPr lang="en-GB" altLang="en-US" dirty="0"/>
          </a:p>
          <a:p>
            <a:pPr lvl="1"/>
            <a:r>
              <a:rPr lang="en-GB" altLang="en-US" dirty="0" smtClean="0"/>
              <a:t>The practice of transport planning</a:t>
            </a:r>
          </a:p>
          <a:p>
            <a:pPr lvl="1"/>
            <a:r>
              <a:rPr lang="en-GB" altLang="en-US" dirty="0" smtClean="0"/>
              <a:t>Sociology </a:t>
            </a:r>
            <a:r>
              <a:rPr lang="en-GB" altLang="en-US" dirty="0"/>
              <a:t>of scientific knowledge (</a:t>
            </a:r>
            <a:r>
              <a:rPr lang="en-GB" altLang="en-US" dirty="0" smtClean="0"/>
              <a:t>SSK)</a:t>
            </a:r>
          </a:p>
          <a:p>
            <a:pPr lvl="1"/>
            <a:r>
              <a:rPr lang="en-GB" altLang="en-US" dirty="0" smtClean="0"/>
              <a:t>Examples </a:t>
            </a:r>
            <a:r>
              <a:rPr lang="en-GB" altLang="en-US" dirty="0"/>
              <a:t>of </a:t>
            </a:r>
            <a:r>
              <a:rPr lang="en-GB" altLang="en-US" dirty="0" smtClean="0"/>
              <a:t>practice drawn from a case study of how practitioners allocate space allocation in Melbourne, Australia</a:t>
            </a:r>
          </a:p>
          <a:p>
            <a:pPr marL="1588" lvl="1" indent="0">
              <a:buNone/>
            </a:pPr>
            <a:endParaRPr lang="en-GB" altLang="en-US" dirty="0"/>
          </a:p>
          <a:p>
            <a:pPr marL="1588" lvl="1" indent="0">
              <a:buNone/>
            </a:pPr>
            <a:r>
              <a:rPr lang="en-GB" altLang="en-US" dirty="0" smtClean="0"/>
              <a:t>Objective: Reveal how SSK helps develop </a:t>
            </a:r>
            <a:r>
              <a:rPr lang="en-GB" altLang="en-US" dirty="0"/>
              <a:t>a more nuanced and realistic account of </a:t>
            </a:r>
            <a:r>
              <a:rPr lang="en-GB" altLang="en-US" dirty="0" smtClean="0"/>
              <a:t>practice and what this means for policy</a:t>
            </a:r>
          </a:p>
          <a:p>
            <a:pPr lvl="1"/>
            <a:endParaRPr lang="en-GB" altLang="en-US" dirty="0" smtClean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74536\AppData\Local\Microsoft\Windows\Temporary Internet Files\Content.IE5\5B2Y7S9P\MC900310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08" y="4036864"/>
            <a:ext cx="1417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E74536\AppData\Local\Microsoft\Windows\Temporary Internet Files\Content.IE5\5B2Y7S9P\MC90043254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96" y="392256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E74536\AppData\Local\Microsoft\Windows\Temporary Internet Files\Content.IE5\KFJBNU7S\MC9003194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92378"/>
            <a:ext cx="11636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55600" y="1665288"/>
            <a:ext cx="8320856" cy="3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i="1" kern="0" dirty="0" smtClean="0"/>
              <a:t>Nicholson Street Route 96 Full Tram Priority Trial</a:t>
            </a:r>
            <a:endParaRPr lang="en-GB" kern="0" dirty="0" smtClean="0"/>
          </a:p>
          <a:p>
            <a:endParaRPr lang="en-GB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8100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467568"/>
          </a:xfrm>
        </p:spPr>
        <p:txBody>
          <a:bodyPr/>
          <a:lstStyle/>
          <a:p>
            <a:pPr lvl="0"/>
            <a:r>
              <a:rPr lang="en-AU" dirty="0" smtClean="0"/>
              <a:t>Traditional accounts of practice</a:t>
            </a:r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90371"/>
              </p:ext>
            </p:extLst>
          </p:nvPr>
        </p:nvGraphicFramePr>
        <p:xfrm>
          <a:off x="355599" y="2468562"/>
          <a:ext cx="8431214" cy="370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089"/>
                <a:gridCol w="2448272"/>
                <a:gridCol w="2198913"/>
                <a:gridCol w="2375940"/>
              </a:tblGrid>
              <a:tr h="384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Scientists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culture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</a:t>
                      </a:r>
                      <a:r>
                        <a:rPr lang="en-A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stuff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Finding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Approach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Closer grained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reach/Policy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oriented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Literature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Transport, some cross over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0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Gaps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endParaRPr lang="en-AU" sz="1400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GB" sz="140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contemporary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467568"/>
          </a:xfrm>
        </p:spPr>
        <p:txBody>
          <a:bodyPr/>
          <a:lstStyle/>
          <a:p>
            <a:pPr lvl="0"/>
            <a:r>
              <a:rPr lang="en-AU" dirty="0" smtClean="0"/>
              <a:t>Traditional accounts of practice</a:t>
            </a:r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31383"/>
              </p:ext>
            </p:extLst>
          </p:nvPr>
        </p:nvGraphicFramePr>
        <p:xfrm>
          <a:off x="355599" y="2468562"/>
          <a:ext cx="8431214" cy="370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089"/>
                <a:gridCol w="2448272"/>
                <a:gridCol w="2198913"/>
                <a:gridCol w="2375940"/>
              </a:tblGrid>
              <a:tr h="384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Scientists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culture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</a:t>
                      </a:r>
                      <a:r>
                        <a:rPr lang="en-A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stuff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Finding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Approach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Closer grained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reach/Policy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oriented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Literature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Transport, some cross over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80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Gaps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endParaRPr lang="en-AU" sz="1400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GB" sz="140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contemporary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467568"/>
          </a:xfrm>
        </p:spPr>
        <p:txBody>
          <a:bodyPr/>
          <a:lstStyle/>
          <a:p>
            <a:pPr lvl="0"/>
            <a:r>
              <a:rPr lang="en-AU" dirty="0" smtClean="0"/>
              <a:t>Traditional accounts of practice</a:t>
            </a:r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06719"/>
              </p:ext>
            </p:extLst>
          </p:nvPr>
        </p:nvGraphicFramePr>
        <p:xfrm>
          <a:off x="355599" y="2468562"/>
          <a:ext cx="8431214" cy="370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089"/>
                <a:gridCol w="2448272"/>
                <a:gridCol w="2198913"/>
                <a:gridCol w="2375940"/>
              </a:tblGrid>
              <a:tr h="384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Scientists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culture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</a:t>
                      </a:r>
                      <a:r>
                        <a:rPr lang="en-A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stuff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Finding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Approach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Closer grained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reach/Policy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oriented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Literature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Transport, some cross over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80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Gaps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endParaRPr lang="en-AU" sz="1400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GB" sz="140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contemporary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467568"/>
          </a:xfrm>
        </p:spPr>
        <p:txBody>
          <a:bodyPr/>
          <a:lstStyle/>
          <a:p>
            <a:pPr lvl="0"/>
            <a:r>
              <a:rPr lang="en-AU" dirty="0" smtClean="0"/>
              <a:t>Traditional accounts of practice</a:t>
            </a:r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04879"/>
              </p:ext>
            </p:extLst>
          </p:nvPr>
        </p:nvGraphicFramePr>
        <p:xfrm>
          <a:off x="355599" y="2468562"/>
          <a:ext cx="8431214" cy="370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089"/>
                <a:gridCol w="2448272"/>
                <a:gridCol w="2198913"/>
                <a:gridCol w="2375940"/>
              </a:tblGrid>
              <a:tr h="384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Scientists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culture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</a:t>
                      </a:r>
                      <a:r>
                        <a:rPr lang="en-A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stuff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Finding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Approach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Closer grained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reach/Policy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oriented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Literature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Transport, some cross over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</a:tr>
              <a:tr h="80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Gaps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endParaRPr lang="en-AU" sz="1400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GB" sz="140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contemporary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395560"/>
          </a:xfrm>
        </p:spPr>
        <p:txBody>
          <a:bodyPr/>
          <a:lstStyle/>
          <a:p>
            <a:r>
              <a:rPr lang="en-AU" sz="2000" i="1" dirty="0" smtClean="0"/>
              <a:t>Nicholson </a:t>
            </a:r>
            <a:r>
              <a:rPr lang="en-AU" sz="2000" i="1" dirty="0"/>
              <a:t>Street Route 96 Full Tram Priority Trial</a:t>
            </a:r>
            <a:endParaRPr lang="en-GB" sz="2000" dirty="0"/>
          </a:p>
          <a:p>
            <a:endParaRPr lang="en-GB" altLang="en-US" dirty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5247" r="28625" b="2623"/>
          <a:stretch>
            <a:fillRect/>
          </a:stretch>
        </p:blipFill>
        <p:spPr bwMode="auto">
          <a:xfrm>
            <a:off x="1042690" y="2880816"/>
            <a:ext cx="6697662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E74536\AppData\Local\Microsoft\Windows\Temporary Internet Files\Content.IE5\ROTQRGOJ\MC9000786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79999"/>
            <a:ext cx="754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E74536\AppData\Local\Microsoft\Windows\Temporary Internet Files\Content.IE5\ROTQRGOJ\MC9000786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5313387"/>
            <a:ext cx="754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E74536\AppData\Local\Microsoft\Windows\Temporary Internet Files\Content.IE5\ROTQRGOJ\MC9000786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184799"/>
            <a:ext cx="754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E74536\AppData\Local\Microsoft\Windows\Temporary Internet Files\Content.IE5\KFJBNU7S\MC90031941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779862"/>
            <a:ext cx="11636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9" t="25212" r="17371" b="44511"/>
          <a:stretch>
            <a:fillRect/>
          </a:stretch>
        </p:blipFill>
        <p:spPr bwMode="auto">
          <a:xfrm>
            <a:off x="5364163" y="2230462"/>
            <a:ext cx="2184400" cy="163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1" t="34431" r="28433" b="53494"/>
          <a:stretch>
            <a:fillRect/>
          </a:stretch>
        </p:blipFill>
        <p:spPr bwMode="auto">
          <a:xfrm>
            <a:off x="3175000" y="3511574"/>
            <a:ext cx="27559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C:\Users\E74536\AppData\Local\Microsoft\Windows\Temporary Internet Files\Content.IE5\0GHF77PR\MC90044035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898799"/>
            <a:ext cx="1863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467568"/>
          </a:xfrm>
        </p:spPr>
        <p:txBody>
          <a:bodyPr/>
          <a:lstStyle/>
          <a:p>
            <a:pPr lvl="0"/>
            <a:r>
              <a:rPr lang="en-AU" dirty="0" smtClean="0"/>
              <a:t>Developing a more nuanced and realistic account of practice</a:t>
            </a:r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913465"/>
              </p:ext>
            </p:extLst>
          </p:nvPr>
        </p:nvGraphicFramePr>
        <p:xfrm>
          <a:off x="355599" y="2468562"/>
          <a:ext cx="8431214" cy="370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089"/>
                <a:gridCol w="2448272"/>
                <a:gridCol w="2198913"/>
                <a:gridCol w="2375940"/>
              </a:tblGrid>
              <a:tr h="384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Scientists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culture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</a:t>
                      </a:r>
                      <a:r>
                        <a:rPr lang="en-A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stuff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Finding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decisions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Mandated responsibilities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Approach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Closer grained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reach/Policy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 oriented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oriented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Literature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Transport, some cross over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80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Gaps</a:t>
                      </a:r>
                      <a:endParaRPr lang="en-GB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endParaRPr lang="en-AU" sz="1400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GB" sz="140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contemporary</a:t>
                      </a:r>
                      <a:endParaRPr lang="en-GB" sz="140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4500016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Implications for policy from developing a more realistic picture of the science of transport </a:t>
            </a:r>
            <a:r>
              <a:rPr lang="en-GB" altLang="en-US" dirty="0" smtClean="0"/>
              <a:t>planning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AU" altLang="en-US" sz="2000" dirty="0"/>
              <a:t>Applying SKK as a critical lens to urban studies literature reveals </a:t>
            </a:r>
            <a:r>
              <a:rPr lang="en-AU" altLang="en-US" sz="2000" dirty="0" smtClean="0"/>
              <a:t>important discrepancies</a:t>
            </a: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Dominance </a:t>
            </a:r>
            <a:r>
              <a:rPr lang="en-AU" sz="2000" dirty="0"/>
              <a:t>of traffic engineering in transport </a:t>
            </a:r>
            <a:r>
              <a:rPr lang="en-AU" sz="2000" dirty="0" smtClean="0"/>
              <a:t>planning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Loss of institutional knowledge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Past performances shape future outcomes</a:t>
            </a:r>
            <a:endParaRPr lang="en-AU" sz="2000" dirty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 descr="Tram lin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7320" r="2710" b="7085"/>
          <a:stretch>
            <a:fillRect/>
          </a:stretch>
        </p:blipFill>
        <p:spPr bwMode="auto">
          <a:xfrm>
            <a:off x="467544" y="1898511"/>
            <a:ext cx="2952328" cy="4266793"/>
          </a:xfrm>
          <a:prstGeom prst="rect">
            <a:avLst/>
          </a:prstGeom>
          <a:noFill/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57155" y="2280174"/>
            <a:ext cx="526613" cy="3021034"/>
            <a:chOff x="7598" y="8747"/>
            <a:chExt cx="607" cy="3252"/>
          </a:xfrm>
        </p:grpSpPr>
        <p:sp>
          <p:nvSpPr>
            <p:cNvPr id="17" name="Text Box 536"/>
            <p:cNvSpPr txBox="1">
              <a:spLocks noChangeArrowheads="1"/>
            </p:cNvSpPr>
            <p:nvPr/>
          </p:nvSpPr>
          <p:spPr bwMode="auto">
            <a:xfrm>
              <a:off x="7598" y="8747"/>
              <a:ext cx="568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AU" sz="1100" b="1">
                  <a:effectLst/>
                  <a:latin typeface="Arial"/>
                  <a:ea typeface="Times New Roman"/>
                  <a:cs typeface="Times New Roman"/>
                </a:rPr>
                <a:t>X</a:t>
              </a:r>
              <a:endParaRPr lang="en-GB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8" name="Text Box 537"/>
            <p:cNvSpPr txBox="1">
              <a:spLocks noChangeArrowheads="1"/>
            </p:cNvSpPr>
            <p:nvPr/>
          </p:nvSpPr>
          <p:spPr bwMode="auto">
            <a:xfrm>
              <a:off x="7637" y="9510"/>
              <a:ext cx="568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AU" sz="1100" b="1">
                  <a:effectLst/>
                  <a:latin typeface="Arial"/>
                  <a:ea typeface="Times New Roman"/>
                  <a:cs typeface="Times New Roman"/>
                </a:rPr>
                <a:t>Y</a:t>
              </a:r>
              <a:endParaRPr lang="en-GB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9" name="Text Box 538"/>
            <p:cNvSpPr txBox="1">
              <a:spLocks noChangeArrowheads="1"/>
            </p:cNvSpPr>
            <p:nvPr/>
          </p:nvSpPr>
          <p:spPr bwMode="auto">
            <a:xfrm>
              <a:off x="7637" y="11280"/>
              <a:ext cx="568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AU" sz="1100" b="1">
                  <a:effectLst/>
                  <a:latin typeface="Arial"/>
                  <a:ea typeface="Times New Roman"/>
                  <a:cs typeface="Times New Roman"/>
                </a:rPr>
                <a:t>Z</a:t>
              </a:r>
              <a:endParaRPr lang="en-GB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20" name="Rectangle 14"/>
          <p:cNvSpPr txBox="1">
            <a:spLocks noChangeArrowheads="1"/>
          </p:cNvSpPr>
          <p:nvPr/>
        </p:nvSpPr>
        <p:spPr bwMode="auto">
          <a:xfrm>
            <a:off x="3774829" y="1815554"/>
            <a:ext cx="5024524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AU" sz="2400" dirty="0" smtClean="0"/>
              <a:t>Author’s sketch from interview</a:t>
            </a:r>
            <a:endParaRPr lang="en-AU" sz="2400" dirty="0"/>
          </a:p>
          <a:p>
            <a:r>
              <a:rPr lang="en-AU" sz="2000" dirty="0"/>
              <a:t>C</a:t>
            </a:r>
            <a:r>
              <a:rPr lang="en-AU" sz="2000" dirty="0" smtClean="0"/>
              <a:t>ircles indicative </a:t>
            </a:r>
            <a:r>
              <a:rPr lang="en-AU" sz="2000" dirty="0"/>
              <a:t>and helped convey the </a:t>
            </a:r>
            <a:r>
              <a:rPr lang="en-AU" sz="2000" dirty="0" smtClean="0"/>
              <a:t>professional’s main points.</a:t>
            </a:r>
          </a:p>
          <a:p>
            <a:r>
              <a:rPr lang="en-AU" sz="2000" dirty="0" smtClean="0"/>
              <a:t>From </a:t>
            </a:r>
            <a:r>
              <a:rPr lang="en-AU" sz="2000" dirty="0"/>
              <a:t>a network perspective, leaving these intersections alone would result in negligible impacts to Melbourne’s road </a:t>
            </a:r>
            <a:r>
              <a:rPr lang="en-AU" sz="2000" dirty="0" smtClean="0"/>
              <a:t>network.</a:t>
            </a:r>
          </a:p>
          <a:p>
            <a:r>
              <a:rPr lang="en-AU" sz="2000" dirty="0" smtClean="0"/>
              <a:t>Thus</a:t>
            </a:r>
            <a:r>
              <a:rPr lang="en-AU" sz="2000" dirty="0"/>
              <a:t>, giving priority on intersections that impacted the network the least would result in X, additional intersections would result in Y, and all nine intersections would be Z.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559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4500016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Implications for policy from developing a more realistic picture of the science of transport </a:t>
            </a:r>
            <a:r>
              <a:rPr lang="en-GB" altLang="en-US" dirty="0" smtClean="0"/>
              <a:t>planning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AU" altLang="en-US" sz="2000" dirty="0"/>
              <a:t>Applying SKK as a critical lens to urban studies literature reveals </a:t>
            </a:r>
            <a:r>
              <a:rPr lang="en-AU" altLang="en-US" sz="2000" dirty="0" smtClean="0"/>
              <a:t>important discrepancies</a:t>
            </a: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Dominance </a:t>
            </a:r>
            <a:r>
              <a:rPr lang="en-AU" sz="2000" dirty="0"/>
              <a:t>of traffic engineering in transport </a:t>
            </a:r>
            <a:r>
              <a:rPr lang="en-AU" sz="2000" dirty="0" smtClean="0"/>
              <a:t>planning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Loss of institutional knowledge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Past performances shape future outcomes</a:t>
            </a:r>
            <a:endParaRPr lang="en-AU" sz="2000" dirty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4349750"/>
          </a:xfrm>
        </p:spPr>
        <p:txBody>
          <a:bodyPr/>
          <a:lstStyle/>
          <a:p>
            <a:pPr lvl="0"/>
            <a:r>
              <a:rPr lang="en-AU" kern="1200" dirty="0">
                <a:latin typeface="Arial" charset="0"/>
              </a:rPr>
              <a:t>The car </a:t>
            </a:r>
            <a:r>
              <a:rPr lang="en-AU" kern="1200" dirty="0" smtClean="0">
                <a:latin typeface="Arial" charset="0"/>
              </a:rPr>
              <a:t>paradigm provides </a:t>
            </a:r>
            <a:r>
              <a:rPr lang="en-AU" kern="1200" dirty="0">
                <a:latin typeface="Arial" charset="0"/>
              </a:rPr>
              <a:t>a narrow view of </a:t>
            </a:r>
            <a:r>
              <a:rPr lang="en-AU" kern="1200" dirty="0" smtClean="0">
                <a:latin typeface="Arial" charset="0"/>
              </a:rPr>
              <a:t>mobility</a:t>
            </a:r>
          </a:p>
          <a:p>
            <a:pPr lvl="1"/>
            <a:r>
              <a:rPr lang="en-AU" altLang="en-US" dirty="0"/>
              <a:t>The narrow view is </a:t>
            </a:r>
            <a:r>
              <a:rPr lang="en-AU" altLang="en-US" dirty="0" smtClean="0"/>
              <a:t>problematic:</a:t>
            </a:r>
            <a:endParaRPr lang="en-US" alt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800" dirty="0"/>
              <a:t>P</a:t>
            </a:r>
            <a:r>
              <a:rPr lang="en-AU" sz="1800" dirty="0" smtClean="0"/>
              <a:t>rovides limited </a:t>
            </a:r>
            <a:r>
              <a:rPr lang="en-AU" sz="1800" dirty="0"/>
              <a:t>understanding of travel more </a:t>
            </a:r>
            <a:r>
              <a:rPr lang="en-AU" sz="1800" dirty="0" smtClean="0"/>
              <a:t>generally </a:t>
            </a:r>
            <a:r>
              <a:rPr lang="en-AU" sz="1000" dirty="0" smtClean="0"/>
              <a:t>(Cass, Shove &amp; </a:t>
            </a:r>
            <a:r>
              <a:rPr lang="en-AU" sz="1000" dirty="0" err="1" smtClean="0"/>
              <a:t>Urry</a:t>
            </a:r>
            <a:r>
              <a:rPr lang="en-AU" sz="1000" dirty="0" smtClean="0"/>
              <a:t>, 2004; </a:t>
            </a:r>
            <a:r>
              <a:rPr lang="en-AU" sz="1000" dirty="0" err="1" smtClean="0"/>
              <a:t>Friedmann</a:t>
            </a:r>
            <a:r>
              <a:rPr lang="en-AU" sz="1000" dirty="0" smtClean="0"/>
              <a:t>, 1993; Graham &amp;  Healey, 1990)</a:t>
            </a:r>
            <a:endParaRPr lang="en-AU" sz="1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800" dirty="0" smtClean="0"/>
              <a:t>Insufficient </a:t>
            </a:r>
            <a:r>
              <a:rPr lang="en-AU" sz="1800" dirty="0"/>
              <a:t>to understand </a:t>
            </a:r>
            <a:r>
              <a:rPr lang="en-AU" sz="1800" dirty="0" smtClean="0"/>
              <a:t>relationship </a:t>
            </a:r>
            <a:r>
              <a:rPr lang="en-AU" sz="1800" dirty="0"/>
              <a:t>between car-reliant infrastructure and rising social </a:t>
            </a:r>
            <a:r>
              <a:rPr lang="en-AU" sz="1800" dirty="0" smtClean="0"/>
              <a:t>inequality </a:t>
            </a:r>
            <a:r>
              <a:rPr lang="en-AU" sz="1000" dirty="0" smtClean="0"/>
              <a:t>(Dodson </a:t>
            </a:r>
            <a:r>
              <a:rPr lang="en-AU" sz="1000" dirty="0"/>
              <a:t>&amp; Sipe, 2008) </a:t>
            </a:r>
            <a:r>
              <a:rPr lang="en-AU" sz="1000" dirty="0" smtClean="0"/>
              <a:t> </a:t>
            </a:r>
            <a:r>
              <a:rPr lang="en-AU" sz="1800" dirty="0" smtClean="0"/>
              <a:t>and splintered </a:t>
            </a:r>
            <a:r>
              <a:rPr lang="en-AU" sz="1800" dirty="0"/>
              <a:t>urban infrastructure </a:t>
            </a:r>
            <a:r>
              <a:rPr lang="en-AU" sz="1000" dirty="0"/>
              <a:t>(Graham &amp; Marvin, 2002</a:t>
            </a:r>
            <a:r>
              <a:rPr lang="en-AU" sz="1000" dirty="0" smtClean="0"/>
              <a:t>)</a:t>
            </a:r>
            <a:endParaRPr lang="en-AU" sz="1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800" dirty="0" smtClean="0"/>
              <a:t>Fails </a:t>
            </a:r>
            <a:r>
              <a:rPr lang="en-AU" sz="1800" dirty="0"/>
              <a:t>to appreciate emerging trends—at least in Melbourne—of travel to work patterns shifting from the car to public </a:t>
            </a:r>
            <a:r>
              <a:rPr lang="en-AU" sz="1800" dirty="0" smtClean="0"/>
              <a:t>transport </a:t>
            </a:r>
            <a:r>
              <a:rPr lang="en-AU" sz="1000" dirty="0"/>
              <a:t>(</a:t>
            </a:r>
            <a:r>
              <a:rPr lang="en-AU" sz="1000" dirty="0" err="1"/>
              <a:t>Mees</a:t>
            </a:r>
            <a:r>
              <a:rPr lang="en-AU" sz="1000" dirty="0"/>
              <a:t> &amp; </a:t>
            </a:r>
            <a:r>
              <a:rPr lang="en-AU" sz="1000" dirty="0" err="1"/>
              <a:t>Groenhart</a:t>
            </a:r>
            <a:r>
              <a:rPr lang="en-AU" sz="1000" dirty="0"/>
              <a:t>, 2014)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800" dirty="0" smtClean="0"/>
              <a:t>Does little to help resolve climate </a:t>
            </a:r>
            <a:r>
              <a:rPr lang="en-AU" sz="1800" dirty="0"/>
              <a:t>change </a:t>
            </a:r>
            <a:r>
              <a:rPr lang="en-AU" sz="1000" dirty="0"/>
              <a:t>(Banister, 2011</a:t>
            </a:r>
            <a:r>
              <a:rPr lang="en-AU" sz="1000" dirty="0" smtClean="0"/>
              <a:t>)</a:t>
            </a:r>
            <a:endParaRPr lang="en-AU" sz="1000" dirty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17" name="Picture 16" descr="IMG_807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41880" r="21286" b="18645"/>
          <a:stretch/>
        </p:blipFill>
        <p:spPr bwMode="auto">
          <a:xfrm>
            <a:off x="3574071" y="1539812"/>
            <a:ext cx="2119535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07904" y="3861048"/>
            <a:ext cx="2767607" cy="2852936"/>
            <a:chOff x="6505" y="12485"/>
            <a:chExt cx="2460" cy="2588"/>
          </a:xfrm>
        </p:grpSpPr>
        <p:pic>
          <p:nvPicPr>
            <p:cNvPr id="19" name="Picture 18" descr="IMG_808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0" t="24117" r="12764" b="16180"/>
            <a:stretch/>
          </p:blipFill>
          <p:spPr bwMode="auto">
            <a:xfrm>
              <a:off x="6505" y="12485"/>
              <a:ext cx="2460" cy="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AutoShape 543"/>
            <p:cNvCxnSpPr>
              <a:cxnSpLocks noChangeShapeType="1"/>
            </p:cNvCxnSpPr>
            <p:nvPr/>
          </p:nvCxnSpPr>
          <p:spPr bwMode="auto">
            <a:xfrm flipH="1">
              <a:off x="8445" y="14589"/>
              <a:ext cx="52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544"/>
            <p:cNvCxnSpPr>
              <a:cxnSpLocks noChangeShapeType="1"/>
            </p:cNvCxnSpPr>
            <p:nvPr/>
          </p:nvCxnSpPr>
          <p:spPr bwMode="auto">
            <a:xfrm flipH="1">
              <a:off x="7966" y="13944"/>
              <a:ext cx="608" cy="46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5786490" y="1676042"/>
            <a:ext cx="3235469" cy="138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AU" dirty="0"/>
              <a:t>New flashing Fairway </a:t>
            </a:r>
            <a:r>
              <a:rPr lang="en-AU" dirty="0" smtClean="0"/>
              <a:t>sign</a:t>
            </a:r>
          </a:p>
          <a:p>
            <a:pPr marL="1588" lvl="1" indent="0">
              <a:buNone/>
            </a:pPr>
            <a:r>
              <a:rPr lang="en-AU" dirty="0" smtClean="0"/>
              <a:t>Signs </a:t>
            </a:r>
            <a:r>
              <a:rPr lang="en-AU" dirty="0"/>
              <a:t>blink “tram lane ahead” and “merge left” </a:t>
            </a:r>
            <a:endParaRPr lang="en-GB" dirty="0"/>
          </a:p>
        </p:txBody>
      </p:sp>
      <p:sp>
        <p:nvSpPr>
          <p:cNvPr id="23" name="Rectangle 14"/>
          <p:cNvSpPr txBox="1">
            <a:spLocks noChangeArrowheads="1"/>
          </p:cNvSpPr>
          <p:nvPr/>
        </p:nvSpPr>
        <p:spPr bwMode="auto">
          <a:xfrm>
            <a:off x="6553349" y="4067089"/>
            <a:ext cx="2625964" cy="165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AU" dirty="0"/>
              <a:t>New e</a:t>
            </a:r>
            <a:r>
              <a:rPr lang="en-AU" dirty="0" smtClean="0"/>
              <a:t>mbedded flashing road measures</a:t>
            </a:r>
          </a:p>
          <a:p>
            <a:pPr marL="1588" lvl="1" indent="0">
              <a:buNone/>
            </a:pPr>
            <a:endParaRPr lang="en-GB" dirty="0"/>
          </a:p>
        </p:txBody>
      </p:sp>
      <p:pic>
        <p:nvPicPr>
          <p:cNvPr id="24" name="Picture 23" descr="IMG_808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t="43283" r="9372" b="7425"/>
          <a:stretch>
            <a:fillRect/>
          </a:stretch>
        </p:blipFill>
        <p:spPr bwMode="auto">
          <a:xfrm>
            <a:off x="179512" y="1484784"/>
            <a:ext cx="2704231" cy="2168378"/>
          </a:xfrm>
          <a:prstGeom prst="rect">
            <a:avLst/>
          </a:prstGeom>
          <a:noFill/>
        </p:spPr>
      </p:pic>
      <p:pic>
        <p:nvPicPr>
          <p:cNvPr id="1026" name="Picture 2" descr="Image result for picture of clearways in melbour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1" y="4281304"/>
            <a:ext cx="22764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531627" y="2499536"/>
            <a:ext cx="576064" cy="292575"/>
          </a:xfrm>
          <a:prstGeom prst="straightConnector1">
            <a:avLst/>
          </a:prstGeom>
          <a:solidFill>
            <a:schemeClr val="hlink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14"/>
          <p:cNvSpPr txBox="1">
            <a:spLocks noChangeArrowheads="1"/>
          </p:cNvSpPr>
          <p:nvPr/>
        </p:nvSpPr>
        <p:spPr bwMode="auto">
          <a:xfrm>
            <a:off x="203662" y="3717813"/>
            <a:ext cx="2625964" cy="38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AU" dirty="0" smtClean="0"/>
              <a:t>Fairway tram line</a:t>
            </a:r>
            <a:endParaRPr lang="en-GB" dirty="0"/>
          </a:p>
        </p:txBody>
      </p:sp>
      <p:sp>
        <p:nvSpPr>
          <p:cNvPr id="30" name="Rectangle 14"/>
          <p:cNvSpPr txBox="1">
            <a:spLocks noChangeArrowheads="1"/>
          </p:cNvSpPr>
          <p:nvPr/>
        </p:nvSpPr>
        <p:spPr bwMode="auto">
          <a:xfrm>
            <a:off x="285623" y="5985538"/>
            <a:ext cx="2625964" cy="38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AU" dirty="0" smtClean="0"/>
              <a:t>Clearway 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8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411572" y="1772816"/>
            <a:ext cx="8320856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4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782" y="4329584"/>
            <a:ext cx="8320856" cy="2411784"/>
          </a:xfrm>
        </p:spPr>
        <p:txBody>
          <a:bodyPr/>
          <a:lstStyle/>
          <a:p>
            <a:pPr lvl="0"/>
            <a:r>
              <a:rPr lang="en-AU" kern="1200" dirty="0" smtClean="0">
                <a:latin typeface="Arial" charset="0"/>
              </a:rPr>
              <a:t>Science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Sociology of scientific knowledge </a:t>
            </a:r>
            <a:r>
              <a:rPr lang="en-GB" sz="2000" dirty="0" smtClean="0"/>
              <a:t>(SSK)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History of science and technology (HST)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Science</a:t>
            </a:r>
            <a:r>
              <a:rPr lang="en-GB" sz="2000" dirty="0"/>
              <a:t>, technology and society (STS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ocial </a:t>
            </a:r>
            <a:r>
              <a:rPr lang="en-GB" sz="2000" dirty="0"/>
              <a:t>construction of technology (</a:t>
            </a:r>
            <a:r>
              <a:rPr lang="en-GB" sz="2000" dirty="0" smtClean="0"/>
              <a:t>SCOT)</a:t>
            </a:r>
            <a:endParaRPr lang="en-AU" altLang="en-US" sz="2000" dirty="0"/>
          </a:p>
          <a:p>
            <a:pPr lvl="0"/>
            <a:endParaRPr lang="en-AU" kern="1200" dirty="0">
              <a:latin typeface="Arial" charset="0"/>
            </a:endParaRPr>
          </a:p>
          <a:p>
            <a:endParaRPr lang="en-AU" altLang="en-US" sz="1000" dirty="0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2597044" y="2269723"/>
            <a:ext cx="310610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Arial" charset="0"/>
              </a:rPr>
              <a:t>Robert </a:t>
            </a:r>
            <a:r>
              <a:rPr lang="en-AU" sz="2000" dirty="0" smtClean="0">
                <a:latin typeface="Arial" charset="0"/>
              </a:rPr>
              <a:t>Evans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Arial" charset="0"/>
              </a:rPr>
              <a:t>Stephan Graham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Arial" charset="0"/>
              </a:rPr>
              <a:t>Simon Guy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Arial" charset="0"/>
              </a:rPr>
              <a:t>Simon Marvin</a:t>
            </a:r>
            <a:endParaRPr lang="en-AU" kern="1200" dirty="0" smtClean="0">
              <a:latin typeface="Arial" charset="0"/>
            </a:endParaRPr>
          </a:p>
          <a:p>
            <a:endParaRPr lang="en-AU" altLang="en-US" sz="1000" kern="0" dirty="0"/>
          </a:p>
        </p:txBody>
      </p:sp>
      <p:pic>
        <p:nvPicPr>
          <p:cNvPr id="2051" name="Picture 3" descr="C:\Users\traij\AppData\Local\Microsoft\Windows\Temporary Internet Files\Content.IE5\61ZQA0BN\Questionmark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7441"/>
            <a:ext cx="1558821" cy="19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raij\AppData\Local\Microsoft\Windows\Temporary Internet Files\Content.IE5\K3O5H65U\5532276866_d62ee342f7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22" y="1671311"/>
            <a:ext cx="2309578" cy="28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 txBox="1">
            <a:spLocks noChangeArrowheads="1"/>
          </p:cNvSpPr>
          <p:nvPr/>
        </p:nvSpPr>
        <p:spPr bwMode="auto">
          <a:xfrm>
            <a:off x="539552" y="1505920"/>
            <a:ext cx="7383165" cy="60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1200" dirty="0" smtClean="0">
                <a:latin typeface="Arial" charset="0"/>
              </a:rPr>
              <a:t>The lens of science studies</a:t>
            </a:r>
          </a:p>
          <a:p>
            <a:endParaRPr lang="en-AU" alt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568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8320856" cy="3923952"/>
          </a:xfrm>
        </p:spPr>
        <p:txBody>
          <a:bodyPr/>
          <a:lstStyle/>
          <a:p>
            <a:r>
              <a:rPr lang="en-AU" altLang="en-US" kern="1200" dirty="0" smtClean="0">
                <a:latin typeface="Arial" charset="0"/>
              </a:rPr>
              <a:t>Sociology </a:t>
            </a:r>
            <a:r>
              <a:rPr lang="en-AU" altLang="en-US" kern="1200" dirty="0">
                <a:latin typeface="Arial" charset="0"/>
              </a:rPr>
              <a:t>of scientific </a:t>
            </a:r>
            <a:r>
              <a:rPr lang="en-AU" altLang="en-US" kern="1200" dirty="0" smtClean="0">
                <a:latin typeface="Arial" charset="0"/>
              </a:rPr>
              <a:t>knowledge</a:t>
            </a:r>
          </a:p>
          <a:p>
            <a:endParaRPr lang="en-AU" altLang="en-US" kern="1200" dirty="0">
              <a:latin typeface="Arial" charset="0"/>
            </a:endParaRPr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99943" y="1639393"/>
            <a:ext cx="2976513" cy="13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AU" altLang="en-US" sz="2000" b="1" dirty="0"/>
              <a:t>Scientists</a:t>
            </a:r>
            <a:endParaRPr lang="en-AU" altLang="en-US" sz="1600" dirty="0"/>
          </a:p>
          <a:p>
            <a:pPr>
              <a:buFontTx/>
              <a:buNone/>
            </a:pPr>
            <a:r>
              <a:rPr lang="en-AU" altLang="en-US" sz="1600" dirty="0" smtClean="0"/>
              <a:t>Human agents manoeuvring in a field of material agency</a:t>
            </a:r>
            <a:endParaRPr lang="en-AU" altLang="en-US" sz="1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52120" y="3002262"/>
            <a:ext cx="2982863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AU" altLang="en-US" sz="2000" b="1" dirty="0"/>
              <a:t>Scientific culture</a:t>
            </a:r>
            <a:endParaRPr lang="en-AU" altLang="en-US" sz="1600" dirty="0"/>
          </a:p>
          <a:p>
            <a:pPr>
              <a:buFontTx/>
              <a:buNone/>
            </a:pPr>
            <a:r>
              <a:rPr lang="en-AU" altLang="en-US" sz="1600" dirty="0" smtClean="0"/>
              <a:t>Made things of science, such as skills, social relations, machines, scientific facts and theories</a:t>
            </a:r>
            <a:endParaRPr lang="en-AU" altLang="en-US" sz="2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652120" y="4725145"/>
            <a:ext cx="31781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AU" altLang="en-US" sz="2000" b="1" dirty="0" smtClean="0"/>
              <a:t>Scientific stuff</a:t>
            </a:r>
            <a:endParaRPr lang="en-AU" altLang="en-US" sz="2000" b="1" dirty="0"/>
          </a:p>
          <a:p>
            <a:pPr>
              <a:buFontTx/>
              <a:buNone/>
            </a:pPr>
            <a:r>
              <a:rPr lang="en-AU" altLang="en-US" sz="1600" dirty="0"/>
              <a:t>Problems can and do arise that require scientists to resolve by engaging with machines - the contours of which are not known in </a:t>
            </a:r>
            <a:r>
              <a:rPr lang="en-AU" altLang="en-US" sz="1600" dirty="0" smtClean="0"/>
              <a:t>advance</a:t>
            </a:r>
            <a:endParaRPr lang="en-AU" alt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b="11516"/>
          <a:stretch/>
        </p:blipFill>
        <p:spPr>
          <a:xfrm rot="10800000">
            <a:off x="467544" y="2076072"/>
            <a:ext cx="3043995" cy="45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5600" y="1665288"/>
            <a:ext cx="4216400" cy="2339776"/>
          </a:xfrm>
        </p:spPr>
        <p:txBody>
          <a:bodyPr/>
          <a:lstStyle/>
          <a:p>
            <a:pPr lvl="0"/>
            <a:r>
              <a:rPr lang="en-AU" kern="1200" dirty="0" smtClean="0">
                <a:latin typeface="Arial" charset="0"/>
              </a:rPr>
              <a:t>Road space allocation</a:t>
            </a:r>
          </a:p>
          <a:p>
            <a:pPr lvl="1">
              <a:spcAft>
                <a:spcPts val="600"/>
              </a:spcAft>
            </a:pPr>
            <a:r>
              <a:rPr lang="en-GB" altLang="en-US" dirty="0" smtClean="0"/>
              <a:t>Traditional broad terms</a:t>
            </a:r>
            <a:endParaRPr lang="en-US" altLang="en-US" dirty="0"/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dirty="0"/>
              <a:t>Travel Demand Management (TDM)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dirty="0"/>
              <a:t>Transportation System Management (TSM)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dirty="0" smtClean="0"/>
              <a:t>Intelligent </a:t>
            </a:r>
            <a:r>
              <a:rPr lang="en-AU" sz="1600" dirty="0"/>
              <a:t>Transportation Systems (ITS</a:t>
            </a:r>
            <a:r>
              <a:rPr lang="en-AU" sz="1600" dirty="0" smtClean="0"/>
              <a:t>)</a:t>
            </a:r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570413" y="2132856"/>
            <a:ext cx="4216400" cy="19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altLang="en-US" kern="0" dirty="0" smtClean="0"/>
              <a:t>Examples in practice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i="1" kern="0" dirty="0" smtClean="0"/>
              <a:t>Shared Space (</a:t>
            </a:r>
            <a:r>
              <a:rPr lang="en-AU" sz="1600" kern="0" dirty="0" err="1" smtClean="0"/>
              <a:t>Aus</a:t>
            </a:r>
            <a:r>
              <a:rPr lang="en-AU" sz="1600" kern="0" dirty="0"/>
              <a:t>)</a:t>
            </a:r>
            <a:r>
              <a:rPr lang="en-AU" sz="1600" kern="0" dirty="0" smtClean="0"/>
              <a:t> begin circa 1990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i="1" kern="0" dirty="0" smtClean="0"/>
              <a:t>Mixed Priority Routes (</a:t>
            </a:r>
            <a:r>
              <a:rPr lang="en-AU" sz="1600" kern="0" dirty="0" smtClean="0"/>
              <a:t>UK</a:t>
            </a:r>
            <a:r>
              <a:rPr lang="en-AU" sz="1600" kern="0" dirty="0"/>
              <a:t>)</a:t>
            </a:r>
            <a:r>
              <a:rPr lang="en-AU" sz="1600" kern="0" dirty="0" smtClean="0"/>
              <a:t> begin circa 2000</a:t>
            </a:r>
            <a:endParaRPr lang="en-AU" sz="1800" kern="0" dirty="0" smtClean="0"/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i="1" kern="0" dirty="0" smtClean="0"/>
              <a:t>Context Sensitive Solutions (</a:t>
            </a:r>
            <a:r>
              <a:rPr lang="en-AU" sz="1600" kern="0" dirty="0" smtClean="0"/>
              <a:t>US</a:t>
            </a:r>
            <a:r>
              <a:rPr lang="en-AU" sz="1600" kern="0" dirty="0"/>
              <a:t>)</a:t>
            </a:r>
            <a:r>
              <a:rPr lang="en-AU" sz="1600" kern="0" dirty="0" smtClean="0"/>
              <a:t> begin circa 2000</a:t>
            </a: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179511" y="4167324"/>
            <a:ext cx="8888289" cy="22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altLang="en-US" kern="0" dirty="0" smtClean="0"/>
              <a:t>Conceptual ideas around how and why to allocate road space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0" dirty="0"/>
              <a:t>Mumford’s (1963) “city as theatre”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0" dirty="0"/>
              <a:t>Jacob’s (1961) “street ballet”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0" dirty="0"/>
              <a:t>Whyte’s (1988) “</a:t>
            </a:r>
            <a:r>
              <a:rPr lang="en-GB" sz="1600" kern="0" dirty="0" smtClean="0"/>
              <a:t>stage”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kern="0" dirty="0" smtClean="0"/>
              <a:t>Rosales, J. (2006). </a:t>
            </a:r>
            <a:r>
              <a:rPr lang="en-AU" sz="1600" i="1" kern="0" dirty="0" smtClean="0"/>
              <a:t>Road diet handbook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kern="0" dirty="0" smtClean="0"/>
              <a:t>Jones, P., </a:t>
            </a:r>
            <a:r>
              <a:rPr lang="en-AU" sz="1600" kern="0" dirty="0" err="1" smtClean="0"/>
              <a:t>Boujenko</a:t>
            </a:r>
            <a:r>
              <a:rPr lang="en-AU" sz="1600" kern="0" dirty="0" smtClean="0"/>
              <a:t>, N., &amp; Marshall, S. (2007). </a:t>
            </a:r>
            <a:r>
              <a:rPr lang="en-AU" sz="1600" i="1" kern="0" dirty="0" smtClean="0"/>
              <a:t>Link &amp; Place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kern="0" dirty="0" smtClean="0"/>
              <a:t>McCann, B. (2013). </a:t>
            </a:r>
            <a:r>
              <a:rPr lang="en-AU" sz="1600" i="1" kern="0" dirty="0" smtClean="0"/>
              <a:t>Completing our streets</a:t>
            </a:r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600" i="1" kern="0" dirty="0" smtClean="0"/>
              <a:t>VicRoads (2013) </a:t>
            </a:r>
            <a:r>
              <a:rPr lang="en-AU" sz="1600" i="1" kern="0" dirty="0" err="1" smtClean="0"/>
              <a:t>SmartRoads</a:t>
            </a:r>
            <a:endParaRPr lang="en-AU" sz="1600" i="1" kern="0" dirty="0" smtClean="0"/>
          </a:p>
          <a:p>
            <a:pPr marL="3600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i="1" kern="0" dirty="0"/>
              <a:t>Nielson, G. (2005). </a:t>
            </a:r>
            <a:r>
              <a:rPr lang="en-GB" sz="1600" i="1" kern="0" dirty="0" err="1"/>
              <a:t>HiTrans</a:t>
            </a:r>
            <a:r>
              <a:rPr lang="en-GB" sz="1600" i="1" kern="0" dirty="0"/>
              <a:t> Best Practice Guide 2: Public transport - Planning the </a:t>
            </a:r>
            <a:r>
              <a:rPr lang="en-GB" sz="1600" i="1" kern="0" dirty="0" smtClean="0"/>
              <a:t>networks</a:t>
            </a:r>
            <a:endParaRPr lang="en-AU" sz="16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34277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victoria australia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victoria australia ma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victoria australia ma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1979712" y="2564904"/>
            <a:ext cx="4216400" cy="233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1200" dirty="0" smtClean="0">
                <a:latin typeface="Arial" charset="0"/>
              </a:rPr>
              <a:t>Map of Australia and Melbourne metropolitan area</a:t>
            </a:r>
            <a:endParaRPr lang="en-A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73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resources2.news.com.au/images/2014/03/10/1226850/651914-a110c628-a5b6-11e3-8dfc-d9063670fb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7" y="1484784"/>
            <a:ext cx="4043761" cy="22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melbourne tram conges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yarratrams.com.au/media/115445/tramintraff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96" y="1556792"/>
            <a:ext cx="3995428" cy="18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sources1.news.com.au/images/2014/06/04/1226943/478561-ea85ad3c-ebb6-11e3-873b-5e8c286cce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7" y="4005064"/>
            <a:ext cx="3744039" cy="210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sources3.news.com.au/images/2013/10/23/1226745/200567-c904ea66-3ac1-11e3-a826-323d4d841c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27" y="3876454"/>
            <a:ext cx="4704311" cy="26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</p:grpSpPr>
        <p:sp>
          <p:nvSpPr>
            <p:cNvPr id="96274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96275" name="Picture 19" descr="LeedsUni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78" name="Text Box 22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 eaLnBrk="0" hangingPunct="0"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FACULTY </a:t>
            </a:r>
            <a:r>
              <a:rPr lang="en-GB" altLang="en-US" sz="1400" dirty="0">
                <a:solidFill>
                  <a:schemeClr val="bg1"/>
                </a:solidFill>
              </a:rPr>
              <a:t>OF </a:t>
            </a:r>
            <a:r>
              <a:rPr lang="en-GB" altLang="en-US" sz="1400" dirty="0" smtClean="0">
                <a:solidFill>
                  <a:schemeClr val="bg1"/>
                </a:solidFill>
              </a:rPr>
              <a:t>ENVIRONMENT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f/ff/Melbourne_trams_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3621"/>
            <a:ext cx="7928377" cy="60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Leeds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E17A765C5224E8D2293BB7DB9FD85" ma:contentTypeVersion="0" ma:contentTypeDescription="Create a new document." ma:contentTypeScope="" ma:versionID="f1f16d099b28a4e446b78c80cf84c7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138AA0-F588-418D-AA4C-080D99A46B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F8BCBC-36AE-4A22-82CC-20D7A6E32DF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6BE857-3B6F-4181-8A3B-6E3B39EE0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Leeds</Template>
  <TotalTime>1217</TotalTime>
  <Words>1252</Words>
  <Application>Microsoft Office PowerPoint</Application>
  <PresentationFormat>On-screen Show (4:3)</PresentationFormat>
  <Paragraphs>339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University of Leeds</vt:lpstr>
      <vt:lpstr>The practice of transport planning: looking to studies of science to reveal why it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template</dc:title>
  <dc:creator>Robin Marsh</dc:creator>
  <cp:lastModifiedBy>Zoe Clough</cp:lastModifiedBy>
  <cp:revision>140</cp:revision>
  <cp:lastPrinted>2015-05-07T09:12:09Z</cp:lastPrinted>
  <dcterms:created xsi:type="dcterms:W3CDTF">2014-06-06T09:41:56Z</dcterms:created>
  <dcterms:modified xsi:type="dcterms:W3CDTF">2015-05-07T14:12:13Z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0x010100579E17A765C5224E8D2293BB7DB9FD85</vt:lpwstr>
  </property>
</Properties>
</file>