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65" r:id="rId2"/>
    <p:sldMasterId id="2147483680" r:id="rId3"/>
    <p:sldMasterId id="2147483695" r:id="rId4"/>
  </p:sldMasterIdLst>
  <p:notesMasterIdLst>
    <p:notesMasterId r:id="rId33"/>
  </p:notesMasterIdLst>
  <p:handoutMasterIdLst>
    <p:handoutMasterId r:id="rId34"/>
  </p:handoutMasterIdLst>
  <p:sldIdLst>
    <p:sldId id="256" r:id="rId5"/>
    <p:sldId id="257" r:id="rId6"/>
    <p:sldId id="298" r:id="rId7"/>
    <p:sldId id="283" r:id="rId8"/>
    <p:sldId id="277" r:id="rId9"/>
    <p:sldId id="262" r:id="rId10"/>
    <p:sldId id="261" r:id="rId11"/>
    <p:sldId id="278" r:id="rId12"/>
    <p:sldId id="284" r:id="rId13"/>
    <p:sldId id="274" r:id="rId14"/>
    <p:sldId id="259" r:id="rId15"/>
    <p:sldId id="285" r:id="rId16"/>
    <p:sldId id="286" r:id="rId17"/>
    <p:sldId id="300" r:id="rId18"/>
    <p:sldId id="280" r:id="rId19"/>
    <p:sldId id="289" r:id="rId20"/>
    <p:sldId id="288" r:id="rId21"/>
    <p:sldId id="287" r:id="rId22"/>
    <p:sldId id="294" r:id="rId23"/>
    <p:sldId id="296" r:id="rId24"/>
    <p:sldId id="297" r:id="rId25"/>
    <p:sldId id="281" r:id="rId26"/>
    <p:sldId id="292" r:id="rId27"/>
    <p:sldId id="290" r:id="rId28"/>
    <p:sldId id="299" r:id="rId29"/>
    <p:sldId id="291" r:id="rId30"/>
    <p:sldId id="293" r:id="rId31"/>
    <p:sldId id="301" r:id="rId32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9A66"/>
    <a:srgbClr val="C41230"/>
    <a:srgbClr val="00502F"/>
    <a:srgbClr val="F2E9D5"/>
    <a:srgbClr val="B0001A"/>
    <a:srgbClr val="003626"/>
    <a:srgbClr val="004832"/>
    <a:srgbClr val="004731"/>
    <a:srgbClr val="0A3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74" autoAdjust="0"/>
    <p:restoredTop sz="94674" autoAdjust="0"/>
  </p:normalViewPr>
  <p:slideViewPr>
    <p:cSldViewPr snapToObjects="1">
      <p:cViewPr varScale="1">
        <p:scale>
          <a:sx n="105" d="100"/>
          <a:sy n="105" d="100"/>
        </p:scale>
        <p:origin x="-2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Sheet1!$G$9</c:f>
              <c:strCache>
                <c:ptCount val="1"/>
                <c:pt idx="0">
                  <c:v>Box 1 - hidden</c:v>
                </c:pt>
              </c:strCache>
            </c:strRef>
          </c:tx>
          <c:spPr>
            <a:noFill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Sheet1!$H$15:$K$15</c:f>
                <c:numCache>
                  <c:formatCode>General</c:formatCode>
                  <c:ptCount val="4"/>
                  <c:pt idx="0">
                    <c:v>19</c:v>
                  </c:pt>
                  <c:pt idx="1">
                    <c:v>11.25</c:v>
                  </c:pt>
                  <c:pt idx="2">
                    <c:v>7</c:v>
                  </c:pt>
                  <c:pt idx="3">
                    <c:v>10.5</c:v>
                  </c:pt>
                </c:numCache>
              </c:numRef>
            </c:minus>
          </c:errBars>
          <c:cat>
            <c:strRef>
              <c:f>Sheet1!$H$2:$K$2</c:f>
              <c:strCache>
                <c:ptCount val="4"/>
                <c:pt idx="0">
                  <c:v>Baseline 1</c:v>
                </c:pt>
                <c:pt idx="1">
                  <c:v>Safe</c:v>
                </c:pt>
                <c:pt idx="2">
                  <c:v>Eco</c:v>
                </c:pt>
                <c:pt idx="3">
                  <c:v>Baseline 2</c:v>
                </c:pt>
              </c:strCache>
            </c:strRef>
          </c:cat>
          <c:val>
            <c:numRef>
              <c:f>Sheet1!$H$9:$K$9</c:f>
              <c:numCache>
                <c:formatCode>General</c:formatCode>
                <c:ptCount val="4"/>
                <c:pt idx="0">
                  <c:v>35</c:v>
                </c:pt>
                <c:pt idx="1">
                  <c:v>30.25</c:v>
                </c:pt>
                <c:pt idx="2">
                  <c:v>21</c:v>
                </c:pt>
                <c:pt idx="3">
                  <c:v>33.5</c:v>
                </c:pt>
              </c:numCache>
            </c:numRef>
          </c:val>
        </c:ser>
        <c:ser>
          <c:idx val="1"/>
          <c:order val="1"/>
          <c:tx>
            <c:strRef>
              <c:f>Sheet1!$G$10</c:f>
              <c:strCache>
                <c:ptCount val="1"/>
                <c:pt idx="0">
                  <c:v>Box 2 - lower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cat>
            <c:strRef>
              <c:f>Sheet1!$H$2:$K$2</c:f>
              <c:strCache>
                <c:ptCount val="4"/>
                <c:pt idx="0">
                  <c:v>Baseline 1</c:v>
                </c:pt>
                <c:pt idx="1">
                  <c:v>Safe</c:v>
                </c:pt>
                <c:pt idx="2">
                  <c:v>Eco</c:v>
                </c:pt>
                <c:pt idx="3">
                  <c:v>Baseline 2</c:v>
                </c:pt>
              </c:strCache>
            </c:strRef>
          </c:cat>
          <c:val>
            <c:numRef>
              <c:f>Sheet1!$H$10:$K$10</c:f>
              <c:numCache>
                <c:formatCode>General</c:formatCode>
                <c:ptCount val="4"/>
                <c:pt idx="0">
                  <c:v>15</c:v>
                </c:pt>
                <c:pt idx="1">
                  <c:v>3.75</c:v>
                </c:pt>
                <c:pt idx="2">
                  <c:v>5.5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Sheet1!$G$11</c:f>
              <c:strCache>
                <c:ptCount val="1"/>
                <c:pt idx="0">
                  <c:v>Box 3 - upper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Sheet1!$H$14:$K$14</c:f>
                <c:numCache>
                  <c:formatCode>General</c:formatCode>
                  <c:ptCount val="4"/>
                  <c:pt idx="0">
                    <c:v>39.75</c:v>
                  </c:pt>
                  <c:pt idx="1">
                    <c:v>57.5</c:v>
                  </c:pt>
                  <c:pt idx="2">
                    <c:v>15</c:v>
                  </c:pt>
                  <c:pt idx="3">
                    <c:v>53.75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Sheet1!$H$2:$K$2</c:f>
              <c:strCache>
                <c:ptCount val="4"/>
                <c:pt idx="0">
                  <c:v>Baseline 1</c:v>
                </c:pt>
                <c:pt idx="1">
                  <c:v>Safe</c:v>
                </c:pt>
                <c:pt idx="2">
                  <c:v>Eco</c:v>
                </c:pt>
                <c:pt idx="3">
                  <c:v>Baseline 2</c:v>
                </c:pt>
              </c:strCache>
            </c:strRef>
          </c:cat>
          <c:val>
            <c:numRef>
              <c:f>Sheet1!$H$11:$K$11</c:f>
              <c:numCache>
                <c:formatCode>General</c:formatCode>
                <c:ptCount val="4"/>
                <c:pt idx="0">
                  <c:v>10.25</c:v>
                </c:pt>
                <c:pt idx="1">
                  <c:v>8.5</c:v>
                </c:pt>
                <c:pt idx="2">
                  <c:v>5.5</c:v>
                </c:pt>
                <c:pt idx="3">
                  <c:v>6.75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307904"/>
        <c:axId val="99309824"/>
      </c:barChart>
      <c:lineChart>
        <c:grouping val="standard"/>
        <c:varyColors val="0"/>
        <c:ser>
          <c:idx val="3"/>
          <c:order val="3"/>
          <c:tx>
            <c:strRef>
              <c:f>Sheet1!$G$12</c:f>
              <c:strCache>
                <c:ptCount val="1"/>
                <c:pt idx="0">
                  <c:v>Mean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7"/>
            <c:spPr>
              <a:solidFill>
                <a:schemeClr val="tx1"/>
              </a:solidFill>
            </c:spPr>
          </c:marker>
          <c:cat>
            <c:strRef>
              <c:f>Sheet1!$H$2:$K$2</c:f>
              <c:strCache>
                <c:ptCount val="4"/>
                <c:pt idx="0">
                  <c:v>Baseline 1</c:v>
                </c:pt>
                <c:pt idx="1">
                  <c:v>Safe</c:v>
                </c:pt>
                <c:pt idx="2">
                  <c:v>Eco</c:v>
                </c:pt>
                <c:pt idx="3">
                  <c:v>Baseline 2</c:v>
                </c:pt>
              </c:strCache>
            </c:strRef>
          </c:cat>
          <c:val>
            <c:numRef>
              <c:f>Sheet1!$H$12:$K$12</c:f>
              <c:numCache>
                <c:formatCode>General</c:formatCode>
                <c:ptCount val="4"/>
                <c:pt idx="0">
                  <c:v>48.75</c:v>
                </c:pt>
                <c:pt idx="1">
                  <c:v>44.0625</c:v>
                </c:pt>
                <c:pt idx="2">
                  <c:v>27.3125</c:v>
                </c:pt>
                <c:pt idx="3">
                  <c:v>47.0625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307904"/>
        <c:axId val="99309824"/>
      </c:lineChart>
      <c:catAx>
        <c:axId val="99307904"/>
        <c:scaling>
          <c:orientation val="minMax"/>
        </c:scaling>
        <c:delete val="0"/>
        <c:axPos val="b"/>
        <c:majorTickMark val="out"/>
        <c:minorTickMark val="none"/>
        <c:tickLblPos val="nextTo"/>
        <c:crossAx val="99309824"/>
        <c:crosses val="autoZero"/>
        <c:auto val="1"/>
        <c:lblAlgn val="ctr"/>
        <c:lblOffset val="100"/>
        <c:noMultiLvlLbl val="0"/>
      </c:catAx>
      <c:valAx>
        <c:axId val="99309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307904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Sheet1!$G$9</c:f>
              <c:strCache>
                <c:ptCount val="1"/>
                <c:pt idx="0">
                  <c:v>Box 1 - hidden</c:v>
                </c:pt>
              </c:strCache>
            </c:strRef>
          </c:tx>
          <c:spPr>
            <a:noFill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Sheet1!$H$16:$K$16</c:f>
                <c:numCache>
                  <c:formatCode>General</c:formatCode>
                  <c:ptCount val="4"/>
                  <c:pt idx="0">
                    <c:v>0.21059349999999999</c:v>
                  </c:pt>
                  <c:pt idx="1">
                    <c:v>0.14415699999999998</c:v>
                  </c:pt>
                  <c:pt idx="2">
                    <c:v>8.7745750000000067E-2</c:v>
                  </c:pt>
                  <c:pt idx="3">
                    <c:v>0.15035299999999996</c:v>
                  </c:pt>
                </c:numCache>
              </c:numRef>
            </c:minus>
          </c:errBars>
          <c:cat>
            <c:strRef>
              <c:f>Sheet1!$H$2:$K$2</c:f>
              <c:strCache>
                <c:ptCount val="4"/>
                <c:pt idx="0">
                  <c:v>Baseline 1</c:v>
                </c:pt>
                <c:pt idx="1">
                  <c:v>Safe</c:v>
                </c:pt>
                <c:pt idx="2">
                  <c:v>Eco</c:v>
                </c:pt>
                <c:pt idx="3">
                  <c:v>Baseline 2</c:v>
                </c:pt>
              </c:strCache>
            </c:strRef>
          </c:cat>
          <c:val>
            <c:numRef>
              <c:f>Sheet1!$H$9:$K$9</c:f>
              <c:numCache>
                <c:formatCode>General</c:formatCode>
                <c:ptCount val="4"/>
                <c:pt idx="0">
                  <c:v>0.73312949999999999</c:v>
                </c:pt>
                <c:pt idx="1">
                  <c:v>0.73808200000000002</c:v>
                </c:pt>
                <c:pt idx="2">
                  <c:v>0.50924275000000008</c:v>
                </c:pt>
                <c:pt idx="3">
                  <c:v>0.73244100000000001</c:v>
                </c:pt>
              </c:numCache>
            </c:numRef>
          </c:val>
        </c:ser>
        <c:ser>
          <c:idx val="1"/>
          <c:order val="1"/>
          <c:tx>
            <c:strRef>
              <c:f>Sheet1!$G$10</c:f>
              <c:strCache>
                <c:ptCount val="1"/>
                <c:pt idx="0">
                  <c:v>Box 2 - lower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cat>
            <c:strRef>
              <c:f>Sheet1!$H$2:$K$2</c:f>
              <c:strCache>
                <c:ptCount val="4"/>
                <c:pt idx="0">
                  <c:v>Baseline 1</c:v>
                </c:pt>
                <c:pt idx="1">
                  <c:v>Safe</c:v>
                </c:pt>
                <c:pt idx="2">
                  <c:v>Eco</c:v>
                </c:pt>
                <c:pt idx="3">
                  <c:v>Baseline 2</c:v>
                </c:pt>
              </c:strCache>
            </c:strRef>
          </c:cat>
          <c:val>
            <c:numRef>
              <c:f>Sheet1!$H$10:$K$10</c:f>
              <c:numCache>
                <c:formatCode>General</c:formatCode>
                <c:ptCount val="4"/>
                <c:pt idx="0">
                  <c:v>0.19379999999999997</c:v>
                </c:pt>
                <c:pt idx="1">
                  <c:v>0.18566349999999998</c:v>
                </c:pt>
                <c:pt idx="2">
                  <c:v>0.25687924999999989</c:v>
                </c:pt>
                <c:pt idx="3">
                  <c:v>0.23841100000000004</c:v>
                </c:pt>
              </c:numCache>
            </c:numRef>
          </c:val>
        </c:ser>
        <c:ser>
          <c:idx val="2"/>
          <c:order val="2"/>
          <c:tx>
            <c:strRef>
              <c:f>Sheet1!$G$11</c:f>
              <c:strCache>
                <c:ptCount val="1"/>
                <c:pt idx="0">
                  <c:v>Box 3 - upper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Sheet1!$H$15:$K$15</c:f>
                <c:numCache>
                  <c:formatCode>General</c:formatCode>
                  <c:ptCount val="4"/>
                  <c:pt idx="0">
                    <c:v>2.8485749999999976E-2</c:v>
                  </c:pt>
                  <c:pt idx="1">
                    <c:v>0.30087149999999996</c:v>
                  </c:pt>
                  <c:pt idx="2">
                    <c:v>0.16030450000000007</c:v>
                  </c:pt>
                  <c:pt idx="3">
                    <c:v>0.48921499999999996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Sheet1!$H$2:$K$2</c:f>
              <c:strCache>
                <c:ptCount val="4"/>
                <c:pt idx="0">
                  <c:v>Baseline 1</c:v>
                </c:pt>
                <c:pt idx="1">
                  <c:v>Safe</c:v>
                </c:pt>
                <c:pt idx="2">
                  <c:v>Eco</c:v>
                </c:pt>
                <c:pt idx="3">
                  <c:v>Baseline 2</c:v>
                </c:pt>
              </c:strCache>
            </c:strRef>
          </c:cat>
          <c:val>
            <c:numRef>
              <c:f>Sheet1!$H$11:$K$11</c:f>
              <c:numCache>
                <c:formatCode>General</c:formatCode>
                <c:ptCount val="4"/>
                <c:pt idx="0">
                  <c:v>0.18758975000000011</c:v>
                </c:pt>
                <c:pt idx="1">
                  <c:v>9.3521999999999994E-2</c:v>
                </c:pt>
                <c:pt idx="2">
                  <c:v>8.4874499999999964E-2</c:v>
                </c:pt>
                <c:pt idx="3">
                  <c:v>7.3194999999999899E-2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642368"/>
        <c:axId val="99656832"/>
      </c:barChart>
      <c:lineChart>
        <c:grouping val="standard"/>
        <c:varyColors val="0"/>
        <c:ser>
          <c:idx val="3"/>
          <c:order val="3"/>
          <c:tx>
            <c:strRef>
              <c:f>Sheet1!$G$12</c:f>
              <c:strCache>
                <c:ptCount val="1"/>
                <c:pt idx="0">
                  <c:v>Mean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7"/>
            <c:spPr>
              <a:solidFill>
                <a:schemeClr val="tx1"/>
              </a:solidFill>
            </c:spPr>
          </c:marker>
          <c:cat>
            <c:strRef>
              <c:f>Sheet1!$H$2:$K$2</c:f>
              <c:strCache>
                <c:ptCount val="4"/>
                <c:pt idx="0">
                  <c:v>Baseline 1</c:v>
                </c:pt>
                <c:pt idx="1">
                  <c:v>Safe</c:v>
                </c:pt>
                <c:pt idx="2">
                  <c:v>Eco</c:v>
                </c:pt>
                <c:pt idx="3">
                  <c:v>Baseline 2</c:v>
                </c:pt>
              </c:strCache>
            </c:strRef>
          </c:cat>
          <c:val>
            <c:numRef>
              <c:f>Sheet1!$H$12:$K$12</c:f>
              <c:numCache>
                <c:formatCode>General</c:formatCode>
                <c:ptCount val="4"/>
                <c:pt idx="0">
                  <c:v>0.89577024999999999</c:v>
                </c:pt>
                <c:pt idx="1">
                  <c:v>0.91142206250000002</c:v>
                </c:pt>
                <c:pt idx="2">
                  <c:v>0.70334450000000015</c:v>
                </c:pt>
                <c:pt idx="3">
                  <c:v>0.93782137499999996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642368"/>
        <c:axId val="99656832"/>
      </c:lineChart>
      <c:catAx>
        <c:axId val="99642368"/>
        <c:scaling>
          <c:orientation val="minMax"/>
        </c:scaling>
        <c:delete val="0"/>
        <c:axPos val="b"/>
        <c:majorTickMark val="out"/>
        <c:minorTickMark val="none"/>
        <c:tickLblPos val="nextTo"/>
        <c:crossAx val="99656832"/>
        <c:crosses val="autoZero"/>
        <c:auto val="1"/>
        <c:lblAlgn val="ctr"/>
        <c:lblOffset val="100"/>
        <c:noMultiLvlLbl val="0"/>
      </c:catAx>
      <c:valAx>
        <c:axId val="99656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642368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Sheet1!$M$9</c:f>
              <c:strCache>
                <c:ptCount val="1"/>
                <c:pt idx="0">
                  <c:v>Box 1 - hidden</c:v>
                </c:pt>
              </c:strCache>
            </c:strRef>
          </c:tx>
          <c:spPr>
            <a:noFill/>
          </c:spPr>
          <c:invertIfNegative val="0"/>
          <c:errBars>
            <c:errBarType val="plus"/>
            <c:errValType val="cust"/>
            <c:noEndCap val="0"/>
            <c:plus>
              <c:numRef>
                <c:f>Sheet1!$N$15:$Q$15</c:f>
                <c:numCache>
                  <c:formatCode>General</c:formatCode>
                  <c:ptCount val="4"/>
                  <c:pt idx="0">
                    <c:v>0.159634</c:v>
                  </c:pt>
                  <c:pt idx="1">
                    <c:v>9.4480999999999982E-2</c:v>
                  </c:pt>
                  <c:pt idx="2">
                    <c:v>0.11652925000000003</c:v>
                  </c:pt>
                  <c:pt idx="3">
                    <c:v>0.10497825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Sheet1!$N$2:$Q$2</c:f>
              <c:strCache>
                <c:ptCount val="4"/>
                <c:pt idx="0">
                  <c:v>Baseline 1</c:v>
                </c:pt>
                <c:pt idx="1">
                  <c:v>Safe</c:v>
                </c:pt>
                <c:pt idx="2">
                  <c:v>Eco</c:v>
                </c:pt>
                <c:pt idx="3">
                  <c:v>Baseline 2</c:v>
                </c:pt>
              </c:strCache>
            </c:strRef>
          </c:cat>
          <c:val>
            <c:numRef>
              <c:f>Sheet1!$N$9:$Q$9</c:f>
              <c:numCache>
                <c:formatCode>General</c:formatCode>
                <c:ptCount val="4"/>
                <c:pt idx="0">
                  <c:v>-0.63727699999999998</c:v>
                </c:pt>
                <c:pt idx="1">
                  <c:v>-0.52491399999999999</c:v>
                </c:pt>
                <c:pt idx="2">
                  <c:v>-0.46555425</c:v>
                </c:pt>
                <c:pt idx="3">
                  <c:v>-0.57130625000000002</c:v>
                </c:pt>
              </c:numCache>
            </c:numRef>
          </c:val>
        </c:ser>
        <c:ser>
          <c:idx val="1"/>
          <c:order val="1"/>
          <c:tx>
            <c:strRef>
              <c:f>Sheet1!$M$10</c:f>
              <c:strCache>
                <c:ptCount val="1"/>
                <c:pt idx="0">
                  <c:v>Box 2 - lower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cat>
            <c:strRef>
              <c:f>Sheet1!$N$2:$Q$2</c:f>
              <c:strCache>
                <c:ptCount val="4"/>
                <c:pt idx="0">
                  <c:v>Baseline 1</c:v>
                </c:pt>
                <c:pt idx="1">
                  <c:v>Safe</c:v>
                </c:pt>
                <c:pt idx="2">
                  <c:v>Eco</c:v>
                </c:pt>
                <c:pt idx="3">
                  <c:v>Baseline 2</c:v>
                </c:pt>
              </c:strCache>
            </c:strRef>
          </c:cat>
          <c:val>
            <c:numRef>
              <c:f>Sheet1!$N$10:$Q$10</c:f>
              <c:numCache>
                <c:formatCode>General</c:formatCode>
                <c:ptCount val="4"/>
                <c:pt idx="0">
                  <c:v>-9.2424999999999979E-2</c:v>
                </c:pt>
                <c:pt idx="1">
                  <c:v>-0.14832250000000002</c:v>
                </c:pt>
                <c:pt idx="2">
                  <c:v>-9.9856250000000035E-2</c:v>
                </c:pt>
                <c:pt idx="3">
                  <c:v>-0.11928925000000001</c:v>
                </c:pt>
              </c:numCache>
            </c:numRef>
          </c:val>
        </c:ser>
        <c:ser>
          <c:idx val="2"/>
          <c:order val="2"/>
          <c:tx>
            <c:strRef>
              <c:f>Sheet1!$M$11</c:f>
              <c:strCache>
                <c:ptCount val="1"/>
                <c:pt idx="0">
                  <c:v>Box 3 - upper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errBars>
            <c:errBarType val="minus"/>
            <c:errValType val="cust"/>
            <c:noEndCap val="0"/>
            <c:plus>
              <c:numRef>
                <c:f>Sheet1!$N$16:$Q$16</c:f>
                <c:numCache>
                  <c:formatCode>General</c:formatCode>
                  <c:ptCount val="4"/>
                  <c:pt idx="0">
                    <c:v>0.145706</c:v>
                  </c:pt>
                  <c:pt idx="1">
                    <c:v>0.15705599999999997</c:v>
                  </c:pt>
                  <c:pt idx="2">
                    <c:v>0.22884874999999993</c:v>
                  </c:pt>
                  <c:pt idx="3">
                    <c:v>0.52221200000000001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Sheet1!$N$2:$Q$2</c:f>
              <c:strCache>
                <c:ptCount val="4"/>
                <c:pt idx="0">
                  <c:v>Baseline 1</c:v>
                </c:pt>
                <c:pt idx="1">
                  <c:v>Safe</c:v>
                </c:pt>
                <c:pt idx="2">
                  <c:v>Eco</c:v>
                </c:pt>
                <c:pt idx="3">
                  <c:v>Baseline 2</c:v>
                </c:pt>
              </c:strCache>
            </c:strRef>
          </c:cat>
          <c:val>
            <c:numRef>
              <c:f>Sheet1!$N$11:$Q$11</c:f>
              <c:numCache>
                <c:formatCode>General</c:formatCode>
                <c:ptCount val="4"/>
                <c:pt idx="0">
                  <c:v>-5.4723000000000077E-2</c:v>
                </c:pt>
                <c:pt idx="1">
                  <c:v>-0.12142949999999997</c:v>
                </c:pt>
                <c:pt idx="2">
                  <c:v>-6.8412750000000022E-2</c:v>
                </c:pt>
                <c:pt idx="3">
                  <c:v>-0.1084544999999999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269056"/>
        <c:axId val="100275328"/>
      </c:barChart>
      <c:lineChart>
        <c:grouping val="standard"/>
        <c:varyColors val="0"/>
        <c:ser>
          <c:idx val="3"/>
          <c:order val="3"/>
          <c:tx>
            <c:strRef>
              <c:f>Sheet1!$M$12</c:f>
              <c:strCache>
                <c:ptCount val="1"/>
                <c:pt idx="0">
                  <c:v>Mean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7"/>
            <c:spPr>
              <a:solidFill>
                <a:schemeClr val="tx1"/>
              </a:solidFill>
            </c:spPr>
          </c:marker>
          <c:cat>
            <c:strRef>
              <c:f>Sheet1!$N$2:$Q$2</c:f>
              <c:strCache>
                <c:ptCount val="4"/>
                <c:pt idx="0">
                  <c:v>Baseline 1</c:v>
                </c:pt>
                <c:pt idx="1">
                  <c:v>Safe</c:v>
                </c:pt>
                <c:pt idx="2">
                  <c:v>Eco</c:v>
                </c:pt>
                <c:pt idx="3">
                  <c:v>Baseline 2</c:v>
                </c:pt>
              </c:strCache>
            </c:strRef>
          </c:cat>
          <c:val>
            <c:numRef>
              <c:f>Sheet1!$N$12:$Q$12</c:f>
              <c:numCache>
                <c:formatCode>General</c:formatCode>
                <c:ptCount val="4"/>
                <c:pt idx="0">
                  <c:v>-0.72093450000000003</c:v>
                </c:pt>
                <c:pt idx="1">
                  <c:v>-0.67807006250000013</c:v>
                </c:pt>
                <c:pt idx="2">
                  <c:v>-0.5608331875</c:v>
                </c:pt>
                <c:pt idx="3">
                  <c:v>-0.72221781249999994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269056"/>
        <c:axId val="100275328"/>
      </c:lineChart>
      <c:catAx>
        <c:axId val="100269056"/>
        <c:scaling>
          <c:orientation val="minMax"/>
        </c:scaling>
        <c:delete val="0"/>
        <c:axPos val="b"/>
        <c:majorTickMark val="out"/>
        <c:minorTickMark val="none"/>
        <c:tickLblPos val="nextTo"/>
        <c:crossAx val="100275328"/>
        <c:crosses val="autoZero"/>
        <c:auto val="1"/>
        <c:lblAlgn val="ctr"/>
        <c:lblOffset val="100"/>
        <c:noMultiLvlLbl val="0"/>
      </c:catAx>
      <c:valAx>
        <c:axId val="100275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269056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Sheet1!$G$9</c:f>
              <c:strCache>
                <c:ptCount val="1"/>
                <c:pt idx="0">
                  <c:v>Box 1 - hidden</c:v>
                </c:pt>
              </c:strCache>
            </c:strRef>
          </c:tx>
          <c:spPr>
            <a:noFill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Sheet1!$H$16:$K$16</c:f>
                <c:numCache>
                  <c:formatCode>General</c:formatCode>
                  <c:ptCount val="4"/>
                  <c:pt idx="0">
                    <c:v>1.7740683160343593</c:v>
                  </c:pt>
                  <c:pt idx="1">
                    <c:v>2.8517565542233285</c:v>
                  </c:pt>
                  <c:pt idx="2">
                    <c:v>2.6544447924123133</c:v>
                  </c:pt>
                  <c:pt idx="3">
                    <c:v>2.5842849633142464</c:v>
                  </c:pt>
                </c:numCache>
              </c:numRef>
            </c:minus>
          </c:errBars>
          <c:cat>
            <c:strRef>
              <c:f>Sheet1!$H$2:$K$2</c:f>
              <c:strCache>
                <c:ptCount val="4"/>
                <c:pt idx="0">
                  <c:v>Baseline 1</c:v>
                </c:pt>
                <c:pt idx="1">
                  <c:v>Safe</c:v>
                </c:pt>
                <c:pt idx="2">
                  <c:v>Eco</c:v>
                </c:pt>
                <c:pt idx="3">
                  <c:v>Baseline 2</c:v>
                </c:pt>
              </c:strCache>
            </c:strRef>
          </c:cat>
          <c:val>
            <c:numRef>
              <c:f>Sheet1!$H$9:$K$9</c:f>
              <c:numCache>
                <c:formatCode>General</c:formatCode>
                <c:ptCount val="4"/>
                <c:pt idx="0">
                  <c:v>38.842118154974905</c:v>
                </c:pt>
                <c:pt idx="1">
                  <c:v>38.147419134752994</c:v>
                </c:pt>
                <c:pt idx="2">
                  <c:v>36.010372673586218</c:v>
                </c:pt>
                <c:pt idx="3">
                  <c:v>38.691604218861805</c:v>
                </c:pt>
              </c:numCache>
            </c:numRef>
          </c:val>
        </c:ser>
        <c:ser>
          <c:idx val="1"/>
          <c:order val="1"/>
          <c:tx>
            <c:strRef>
              <c:f>Sheet1!$G$10</c:f>
              <c:strCache>
                <c:ptCount val="1"/>
                <c:pt idx="0">
                  <c:v>Box 2 - lower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cat>
            <c:strRef>
              <c:f>Sheet1!$H$2:$K$2</c:f>
              <c:strCache>
                <c:ptCount val="4"/>
                <c:pt idx="0">
                  <c:v>Baseline 1</c:v>
                </c:pt>
                <c:pt idx="1">
                  <c:v>Safe</c:v>
                </c:pt>
                <c:pt idx="2">
                  <c:v>Eco</c:v>
                </c:pt>
                <c:pt idx="3">
                  <c:v>Baseline 2</c:v>
                </c:pt>
              </c:strCache>
            </c:strRef>
          </c:cat>
          <c:val>
            <c:numRef>
              <c:f>Sheet1!$H$10:$K$10</c:f>
              <c:numCache>
                <c:formatCode>General</c:formatCode>
                <c:ptCount val="4"/>
                <c:pt idx="0">
                  <c:v>1.0370861667859614</c:v>
                </c:pt>
                <c:pt idx="1">
                  <c:v>0.83418541964925197</c:v>
                </c:pt>
                <c:pt idx="2">
                  <c:v>0.77757247673586249</c:v>
                </c:pt>
                <c:pt idx="3">
                  <c:v>1.1432461301002164</c:v>
                </c:pt>
              </c:numCache>
            </c:numRef>
          </c:val>
        </c:ser>
        <c:ser>
          <c:idx val="2"/>
          <c:order val="2"/>
          <c:tx>
            <c:strRef>
              <c:f>Sheet1!$G$11</c:f>
              <c:strCache>
                <c:ptCount val="1"/>
                <c:pt idx="0">
                  <c:v>Box 3 - upper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Sheet1!$H$15:$K$15</c:f>
                <c:numCache>
                  <c:formatCode>General</c:formatCode>
                  <c:ptCount val="4"/>
                  <c:pt idx="0">
                    <c:v>1.3549950787401599</c:v>
                  </c:pt>
                  <c:pt idx="1">
                    <c:v>1.5093442421259837</c:v>
                  </c:pt>
                  <c:pt idx="2">
                    <c:v>3.6201687768432294</c:v>
                  </c:pt>
                  <c:pt idx="3">
                    <c:v>2.855085674659982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Sheet1!$H$2:$K$2</c:f>
              <c:strCache>
                <c:ptCount val="4"/>
                <c:pt idx="0">
                  <c:v>Baseline 1</c:v>
                </c:pt>
                <c:pt idx="1">
                  <c:v>Safe</c:v>
                </c:pt>
                <c:pt idx="2">
                  <c:v>Eco</c:v>
                </c:pt>
                <c:pt idx="3">
                  <c:v>Baseline 2</c:v>
                </c:pt>
              </c:strCache>
            </c:strRef>
          </c:cat>
          <c:val>
            <c:numRef>
              <c:f>Sheet1!$H$11:$K$11</c:f>
              <c:numCache>
                <c:formatCode>General</c:formatCode>
                <c:ptCount val="4"/>
                <c:pt idx="0">
                  <c:v>1.0842508500357937</c:v>
                </c:pt>
                <c:pt idx="1">
                  <c:v>2.0020831469219758</c:v>
                </c:pt>
                <c:pt idx="2">
                  <c:v>0.92144271206155537</c:v>
                </c:pt>
                <c:pt idx="3">
                  <c:v>1.8871801181102299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699712"/>
        <c:axId val="99714176"/>
      </c:barChart>
      <c:lineChart>
        <c:grouping val="standard"/>
        <c:varyColors val="0"/>
        <c:ser>
          <c:idx val="3"/>
          <c:order val="3"/>
          <c:tx>
            <c:strRef>
              <c:f>Sheet1!$G$12</c:f>
              <c:strCache>
                <c:ptCount val="1"/>
                <c:pt idx="0">
                  <c:v>Mean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7"/>
            <c:spPr>
              <a:solidFill>
                <a:schemeClr val="tx1"/>
              </a:solidFill>
            </c:spPr>
          </c:marker>
          <c:cat>
            <c:strRef>
              <c:f>Sheet1!$H$2:$K$2</c:f>
              <c:strCache>
                <c:ptCount val="4"/>
                <c:pt idx="0">
                  <c:v>Baseline 1</c:v>
                </c:pt>
                <c:pt idx="1">
                  <c:v>Safe</c:v>
                </c:pt>
                <c:pt idx="2">
                  <c:v>Eco</c:v>
                </c:pt>
                <c:pt idx="3">
                  <c:v>Baseline 2</c:v>
                </c:pt>
              </c:strCache>
            </c:strRef>
          </c:cat>
          <c:val>
            <c:numRef>
              <c:f>Sheet1!$H$12:$K$12</c:f>
              <c:numCache>
                <c:formatCode>General</c:formatCode>
                <c:ptCount val="4"/>
                <c:pt idx="0">
                  <c:v>39.878357641374329</c:v>
                </c:pt>
                <c:pt idx="1">
                  <c:v>39.234149349051492</c:v>
                </c:pt>
                <c:pt idx="2">
                  <c:v>37.129384395132384</c:v>
                </c:pt>
                <c:pt idx="3">
                  <c:v>40.141579053328506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699712"/>
        <c:axId val="99714176"/>
      </c:lineChart>
      <c:catAx>
        <c:axId val="99699712"/>
        <c:scaling>
          <c:orientation val="minMax"/>
        </c:scaling>
        <c:delete val="0"/>
        <c:axPos val="b"/>
        <c:majorTickMark val="out"/>
        <c:minorTickMark val="none"/>
        <c:tickLblPos val="nextTo"/>
        <c:crossAx val="99714176"/>
        <c:crosses val="autoZero"/>
        <c:auto val="1"/>
        <c:lblAlgn val="ctr"/>
        <c:lblOffset val="100"/>
        <c:noMultiLvlLbl val="0"/>
      </c:catAx>
      <c:valAx>
        <c:axId val="99714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699712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Sheet1!$G$9</c:f>
              <c:strCache>
                <c:ptCount val="1"/>
                <c:pt idx="0">
                  <c:v>Box 1 - hidden</c:v>
                </c:pt>
              </c:strCache>
            </c:strRef>
          </c:tx>
          <c:spPr>
            <a:noFill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Sheet1!$H$16:$K$16</c:f>
                <c:numCache>
                  <c:formatCode>General</c:formatCode>
                  <c:ptCount val="4"/>
                  <c:pt idx="0">
                    <c:v>9.7411999999999971E-2</c:v>
                  </c:pt>
                  <c:pt idx="1">
                    <c:v>5.2912750000000008E-2</c:v>
                  </c:pt>
                  <c:pt idx="2">
                    <c:v>4.4535249999999998E-2</c:v>
                  </c:pt>
                  <c:pt idx="3">
                    <c:v>6.8889499999999992E-2</c:v>
                  </c:pt>
                </c:numCache>
              </c:numRef>
            </c:minus>
          </c:errBars>
          <c:cat>
            <c:strRef>
              <c:f>Sheet1!$H$2:$K$2</c:f>
              <c:strCache>
                <c:ptCount val="4"/>
                <c:pt idx="0">
                  <c:v>Baseline 1</c:v>
                </c:pt>
                <c:pt idx="1">
                  <c:v>Safe</c:v>
                </c:pt>
                <c:pt idx="2">
                  <c:v>Eco</c:v>
                </c:pt>
                <c:pt idx="3">
                  <c:v>Baseline 2</c:v>
                </c:pt>
              </c:strCache>
            </c:strRef>
          </c:cat>
          <c:val>
            <c:numRef>
              <c:f>Sheet1!$H$9:$K$9</c:f>
              <c:numCache>
                <c:formatCode>General</c:formatCode>
                <c:ptCount val="4"/>
                <c:pt idx="0">
                  <c:v>0.33567599999999997</c:v>
                </c:pt>
                <c:pt idx="1">
                  <c:v>0.30182775000000001</c:v>
                </c:pt>
                <c:pt idx="2">
                  <c:v>0.23279025</c:v>
                </c:pt>
                <c:pt idx="3">
                  <c:v>0.3407675</c:v>
                </c:pt>
              </c:numCache>
            </c:numRef>
          </c:val>
        </c:ser>
        <c:ser>
          <c:idx val="1"/>
          <c:order val="1"/>
          <c:tx>
            <c:strRef>
              <c:f>Sheet1!$G$10</c:f>
              <c:strCache>
                <c:ptCount val="1"/>
                <c:pt idx="0">
                  <c:v>Box 2 - lower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cat>
            <c:strRef>
              <c:f>Sheet1!$H$2:$K$2</c:f>
              <c:strCache>
                <c:ptCount val="4"/>
                <c:pt idx="0">
                  <c:v>Baseline 1</c:v>
                </c:pt>
                <c:pt idx="1">
                  <c:v>Safe</c:v>
                </c:pt>
                <c:pt idx="2">
                  <c:v>Eco</c:v>
                </c:pt>
                <c:pt idx="3">
                  <c:v>Baseline 2</c:v>
                </c:pt>
              </c:strCache>
            </c:strRef>
          </c:cat>
          <c:val>
            <c:numRef>
              <c:f>Sheet1!$H$10:$K$10</c:f>
              <c:numCache>
                <c:formatCode>General</c:formatCode>
                <c:ptCount val="4"/>
                <c:pt idx="0">
                  <c:v>3.8084500000000021E-2</c:v>
                </c:pt>
                <c:pt idx="1">
                  <c:v>5.6676250000000039E-2</c:v>
                </c:pt>
                <c:pt idx="2">
                  <c:v>5.4855249999999994E-2</c:v>
                </c:pt>
                <c:pt idx="3">
                  <c:v>3.5509000000000013E-2</c:v>
                </c:pt>
              </c:numCache>
            </c:numRef>
          </c:val>
        </c:ser>
        <c:ser>
          <c:idx val="2"/>
          <c:order val="2"/>
          <c:tx>
            <c:strRef>
              <c:f>Sheet1!$G$11</c:f>
              <c:strCache>
                <c:ptCount val="1"/>
                <c:pt idx="0">
                  <c:v>Box 3 - upper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Sheet1!$H$15:$K$15</c:f>
                <c:numCache>
                  <c:formatCode>General</c:formatCode>
                  <c:ptCount val="4"/>
                  <c:pt idx="0">
                    <c:v>0.16325924999999997</c:v>
                  </c:pt>
                  <c:pt idx="1">
                    <c:v>4.0260750000000012E-2</c:v>
                  </c:pt>
                  <c:pt idx="2">
                    <c:v>3.345324999999999E-2</c:v>
                  </c:pt>
                  <c:pt idx="3">
                    <c:v>0.30821700000000002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Sheet1!$H$2:$K$2</c:f>
              <c:strCache>
                <c:ptCount val="4"/>
                <c:pt idx="0">
                  <c:v>Baseline 1</c:v>
                </c:pt>
                <c:pt idx="1">
                  <c:v>Safe</c:v>
                </c:pt>
                <c:pt idx="2">
                  <c:v>Eco</c:v>
                </c:pt>
                <c:pt idx="3">
                  <c:v>Baseline 2</c:v>
                </c:pt>
              </c:strCache>
            </c:strRef>
          </c:cat>
          <c:val>
            <c:numRef>
              <c:f>Sheet1!$H$11:$K$11</c:f>
              <c:numCache>
                <c:formatCode>General</c:formatCode>
                <c:ptCount val="4"/>
                <c:pt idx="0">
                  <c:v>4.9730250000000031E-2</c:v>
                </c:pt>
                <c:pt idx="1">
                  <c:v>6.887424999999997E-2</c:v>
                </c:pt>
                <c:pt idx="2">
                  <c:v>5.5368250000000008E-2</c:v>
                </c:pt>
                <c:pt idx="3">
                  <c:v>5.2754499999999982E-2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796480"/>
        <c:axId val="99798400"/>
      </c:barChart>
      <c:lineChart>
        <c:grouping val="standard"/>
        <c:varyColors val="0"/>
        <c:ser>
          <c:idx val="3"/>
          <c:order val="3"/>
          <c:tx>
            <c:strRef>
              <c:f>Sheet1!$G$12</c:f>
              <c:strCache>
                <c:ptCount val="1"/>
                <c:pt idx="0">
                  <c:v>Mean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7"/>
            <c:spPr>
              <a:solidFill>
                <a:schemeClr val="tx1"/>
              </a:solidFill>
            </c:spPr>
          </c:marker>
          <c:cat>
            <c:strRef>
              <c:f>Sheet1!$H$2:$K$2</c:f>
              <c:strCache>
                <c:ptCount val="4"/>
                <c:pt idx="0">
                  <c:v>Baseline 1</c:v>
                </c:pt>
                <c:pt idx="1">
                  <c:v>Safe</c:v>
                </c:pt>
                <c:pt idx="2">
                  <c:v>Eco</c:v>
                </c:pt>
                <c:pt idx="3">
                  <c:v>Baseline 2</c:v>
                </c:pt>
              </c:strCache>
            </c:strRef>
          </c:cat>
          <c:val>
            <c:numRef>
              <c:f>Sheet1!$H$12:$K$12</c:f>
              <c:numCache>
                <c:formatCode>General</c:formatCode>
                <c:ptCount val="4"/>
                <c:pt idx="0">
                  <c:v>0.38611662500000005</c:v>
                </c:pt>
                <c:pt idx="1">
                  <c:v>0.3607868125</c:v>
                </c:pt>
                <c:pt idx="2">
                  <c:v>0.2848985</c:v>
                </c:pt>
                <c:pt idx="3">
                  <c:v>0.40915049999999997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96480"/>
        <c:axId val="99798400"/>
      </c:lineChart>
      <c:catAx>
        <c:axId val="99796480"/>
        <c:scaling>
          <c:orientation val="minMax"/>
        </c:scaling>
        <c:delete val="0"/>
        <c:axPos val="b"/>
        <c:majorTickMark val="out"/>
        <c:minorTickMark val="none"/>
        <c:tickLblPos val="nextTo"/>
        <c:crossAx val="99798400"/>
        <c:crosses val="autoZero"/>
        <c:auto val="1"/>
        <c:lblAlgn val="ctr"/>
        <c:lblOffset val="100"/>
        <c:noMultiLvlLbl val="0"/>
      </c:catAx>
      <c:valAx>
        <c:axId val="99798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796480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Sheet1!$G$9</c:f>
              <c:strCache>
                <c:ptCount val="1"/>
                <c:pt idx="0">
                  <c:v>Box 1 - hidden</c:v>
                </c:pt>
              </c:strCache>
            </c:strRef>
          </c:tx>
          <c:spPr>
            <a:noFill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Sheet1!$H$16:$K$16</c:f>
                <c:numCache>
                  <c:formatCode>General</c:formatCode>
                  <c:ptCount val="4"/>
                  <c:pt idx="0">
                    <c:v>0.1270425</c:v>
                  </c:pt>
                  <c:pt idx="1">
                    <c:v>0.122391</c:v>
                  </c:pt>
                  <c:pt idx="2">
                    <c:v>0.11846850000000002</c:v>
                  </c:pt>
                  <c:pt idx="3">
                    <c:v>8.618424999999999E-2</c:v>
                  </c:pt>
                </c:numCache>
              </c:numRef>
            </c:minus>
          </c:errBars>
          <c:cat>
            <c:strRef>
              <c:f>Sheet1!$H$2:$K$2</c:f>
              <c:strCache>
                <c:ptCount val="4"/>
                <c:pt idx="0">
                  <c:v>Baseline 1</c:v>
                </c:pt>
                <c:pt idx="1">
                  <c:v>Safe</c:v>
                </c:pt>
                <c:pt idx="2">
                  <c:v>Eco</c:v>
                </c:pt>
                <c:pt idx="3">
                  <c:v>Baseline 2</c:v>
                </c:pt>
              </c:strCache>
            </c:strRef>
          </c:cat>
          <c:val>
            <c:numRef>
              <c:f>Sheet1!$H$9:$K$9</c:f>
              <c:numCache>
                <c:formatCode>General</c:formatCode>
                <c:ptCount val="4"/>
                <c:pt idx="0">
                  <c:v>0.32090950000000001</c:v>
                </c:pt>
                <c:pt idx="1">
                  <c:v>0.24965699999999999</c:v>
                </c:pt>
                <c:pt idx="2">
                  <c:v>0.19002950000000002</c:v>
                </c:pt>
                <c:pt idx="3">
                  <c:v>0.29733324999999999</c:v>
                </c:pt>
              </c:numCache>
            </c:numRef>
          </c:val>
        </c:ser>
        <c:ser>
          <c:idx val="1"/>
          <c:order val="1"/>
          <c:tx>
            <c:strRef>
              <c:f>Sheet1!$G$10</c:f>
              <c:strCache>
                <c:ptCount val="1"/>
                <c:pt idx="0">
                  <c:v>Box 2 - lower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cat>
            <c:strRef>
              <c:f>Sheet1!$H$2:$K$2</c:f>
              <c:strCache>
                <c:ptCount val="4"/>
                <c:pt idx="0">
                  <c:v>Baseline 1</c:v>
                </c:pt>
                <c:pt idx="1">
                  <c:v>Safe</c:v>
                </c:pt>
                <c:pt idx="2">
                  <c:v>Eco</c:v>
                </c:pt>
                <c:pt idx="3">
                  <c:v>Baseline 2</c:v>
                </c:pt>
              </c:strCache>
            </c:strRef>
          </c:cat>
          <c:val>
            <c:numRef>
              <c:f>Sheet1!$H$10:$K$10</c:f>
              <c:numCache>
                <c:formatCode>General</c:formatCode>
                <c:ptCount val="4"/>
                <c:pt idx="0">
                  <c:v>4.4773000000000007E-2</c:v>
                </c:pt>
                <c:pt idx="1">
                  <c:v>7.8038500000000038E-2</c:v>
                </c:pt>
                <c:pt idx="2">
                  <c:v>6.2858499999999984E-2</c:v>
                </c:pt>
                <c:pt idx="3">
                  <c:v>4.987324999999998E-2</c:v>
                </c:pt>
              </c:numCache>
            </c:numRef>
          </c:val>
        </c:ser>
        <c:ser>
          <c:idx val="2"/>
          <c:order val="2"/>
          <c:tx>
            <c:strRef>
              <c:f>Sheet1!$G$11</c:f>
              <c:strCache>
                <c:ptCount val="1"/>
                <c:pt idx="0">
                  <c:v>Box 3 - upper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Sheet1!$H$15:$K$15</c:f>
                <c:numCache>
                  <c:formatCode>General</c:formatCode>
                  <c:ptCount val="4"/>
                  <c:pt idx="0">
                    <c:v>0.14267199999999991</c:v>
                  </c:pt>
                  <c:pt idx="1">
                    <c:v>7.1992250000000035E-2</c:v>
                  </c:pt>
                  <c:pt idx="2">
                    <c:v>0.13912249999999998</c:v>
                  </c:pt>
                  <c:pt idx="3">
                    <c:v>0.11660700000000002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Sheet1!$H$2:$K$2</c:f>
              <c:strCache>
                <c:ptCount val="4"/>
                <c:pt idx="0">
                  <c:v>Baseline 1</c:v>
                </c:pt>
                <c:pt idx="1">
                  <c:v>Safe</c:v>
                </c:pt>
                <c:pt idx="2">
                  <c:v>Eco</c:v>
                </c:pt>
                <c:pt idx="3">
                  <c:v>Baseline 2</c:v>
                </c:pt>
              </c:strCache>
            </c:strRef>
          </c:cat>
          <c:val>
            <c:numRef>
              <c:f>Sheet1!$H$11:$K$11</c:f>
              <c:numCache>
                <c:formatCode>General</c:formatCode>
                <c:ptCount val="4"/>
                <c:pt idx="0">
                  <c:v>7.7764500000000014E-2</c:v>
                </c:pt>
                <c:pt idx="1">
                  <c:v>2.161824999999995E-2</c:v>
                </c:pt>
                <c:pt idx="2">
                  <c:v>6.3363500000000017E-2</c:v>
                </c:pt>
                <c:pt idx="3">
                  <c:v>6.2090500000000048E-2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522560"/>
        <c:axId val="91524480"/>
      </c:barChart>
      <c:lineChart>
        <c:grouping val="standard"/>
        <c:varyColors val="0"/>
        <c:ser>
          <c:idx val="3"/>
          <c:order val="3"/>
          <c:tx>
            <c:strRef>
              <c:f>Sheet1!$G$12</c:f>
              <c:strCache>
                <c:ptCount val="1"/>
                <c:pt idx="0">
                  <c:v>Mean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7"/>
            <c:spPr>
              <a:solidFill>
                <a:schemeClr val="tx1"/>
              </a:solidFill>
            </c:spPr>
          </c:marker>
          <c:cat>
            <c:strRef>
              <c:f>Sheet1!$H$2:$K$2</c:f>
              <c:strCache>
                <c:ptCount val="4"/>
                <c:pt idx="0">
                  <c:v>Baseline 1</c:v>
                </c:pt>
                <c:pt idx="1">
                  <c:v>Safe</c:v>
                </c:pt>
                <c:pt idx="2">
                  <c:v>Eco</c:v>
                </c:pt>
                <c:pt idx="3">
                  <c:v>Baseline 2</c:v>
                </c:pt>
              </c:strCache>
            </c:strRef>
          </c:cat>
          <c:val>
            <c:numRef>
              <c:f>Sheet1!$H$12:$K$12</c:f>
              <c:numCache>
                <c:formatCode>General</c:formatCode>
                <c:ptCount val="4"/>
                <c:pt idx="0">
                  <c:v>0.38833281250000001</c:v>
                </c:pt>
                <c:pt idx="1">
                  <c:v>0.306393625</c:v>
                </c:pt>
                <c:pt idx="2">
                  <c:v>0.25400475</c:v>
                </c:pt>
                <c:pt idx="3">
                  <c:v>0.35039793750000003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522560"/>
        <c:axId val="91524480"/>
      </c:lineChart>
      <c:catAx>
        <c:axId val="91522560"/>
        <c:scaling>
          <c:orientation val="minMax"/>
        </c:scaling>
        <c:delete val="0"/>
        <c:axPos val="b"/>
        <c:majorTickMark val="out"/>
        <c:minorTickMark val="none"/>
        <c:tickLblPos val="nextTo"/>
        <c:crossAx val="91524480"/>
        <c:crosses val="autoZero"/>
        <c:auto val="1"/>
        <c:lblAlgn val="ctr"/>
        <c:lblOffset val="100"/>
        <c:noMultiLvlLbl val="0"/>
      </c:catAx>
      <c:valAx>
        <c:axId val="91524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522560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Sheet1!$G$9</c:f>
              <c:strCache>
                <c:ptCount val="1"/>
                <c:pt idx="0">
                  <c:v>Box 1 - hidden</c:v>
                </c:pt>
              </c:strCache>
            </c:strRef>
          </c:tx>
          <c:spPr>
            <a:noFill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Sheet1!$H$16:$K$16</c:f>
                <c:numCache>
                  <c:formatCode>General</c:formatCode>
                  <c:ptCount val="4"/>
                  <c:pt idx="0">
                    <c:v>2.2337750000000017E-2</c:v>
                  </c:pt>
                  <c:pt idx="1">
                    <c:v>1.4622250000000003E-2</c:v>
                  </c:pt>
                  <c:pt idx="2">
                    <c:v>5.1251999999999999E-2</c:v>
                  </c:pt>
                  <c:pt idx="3">
                    <c:v>1.5082750000000006E-2</c:v>
                  </c:pt>
                </c:numCache>
              </c:numRef>
            </c:minus>
          </c:errBars>
          <c:cat>
            <c:strRef>
              <c:f>Sheet1!$H$2:$K$2</c:f>
              <c:strCache>
                <c:ptCount val="4"/>
                <c:pt idx="0">
                  <c:v>Baseline 1</c:v>
                </c:pt>
                <c:pt idx="1">
                  <c:v>Safe</c:v>
                </c:pt>
                <c:pt idx="2">
                  <c:v>Eco</c:v>
                </c:pt>
                <c:pt idx="3">
                  <c:v>Baseline 2</c:v>
                </c:pt>
              </c:strCache>
            </c:strRef>
          </c:cat>
          <c:val>
            <c:numRef>
              <c:f>Sheet1!$H$9:$K$9</c:f>
              <c:numCache>
                <c:formatCode>General</c:formatCode>
                <c:ptCount val="4"/>
                <c:pt idx="0">
                  <c:v>0.13024075000000002</c:v>
                </c:pt>
                <c:pt idx="1">
                  <c:v>0.11203525</c:v>
                </c:pt>
                <c:pt idx="2">
                  <c:v>0.11187</c:v>
                </c:pt>
                <c:pt idx="3">
                  <c:v>0.12293975</c:v>
                </c:pt>
              </c:numCache>
            </c:numRef>
          </c:val>
        </c:ser>
        <c:ser>
          <c:idx val="1"/>
          <c:order val="1"/>
          <c:tx>
            <c:strRef>
              <c:f>Sheet1!$G$10</c:f>
              <c:strCache>
                <c:ptCount val="1"/>
                <c:pt idx="0">
                  <c:v>Box 2 - lower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cat>
            <c:strRef>
              <c:f>Sheet1!$H$2:$K$2</c:f>
              <c:strCache>
                <c:ptCount val="4"/>
                <c:pt idx="0">
                  <c:v>Baseline 1</c:v>
                </c:pt>
                <c:pt idx="1">
                  <c:v>Safe</c:v>
                </c:pt>
                <c:pt idx="2">
                  <c:v>Eco</c:v>
                </c:pt>
                <c:pt idx="3">
                  <c:v>Baseline 2</c:v>
                </c:pt>
              </c:strCache>
            </c:strRef>
          </c:cat>
          <c:val>
            <c:numRef>
              <c:f>Sheet1!$H$10:$K$10</c:f>
              <c:numCache>
                <c:formatCode>General</c:formatCode>
                <c:ptCount val="4"/>
                <c:pt idx="0">
                  <c:v>2.4097249999999987E-2</c:v>
                </c:pt>
                <c:pt idx="1">
                  <c:v>1.938674999999998E-2</c:v>
                </c:pt>
                <c:pt idx="2">
                  <c:v>1.0387000000000007E-2</c:v>
                </c:pt>
                <c:pt idx="3">
                  <c:v>8.3992499999999831E-3</c:v>
                </c:pt>
              </c:numCache>
            </c:numRef>
          </c:val>
        </c:ser>
        <c:ser>
          <c:idx val="2"/>
          <c:order val="2"/>
          <c:tx>
            <c:strRef>
              <c:f>Sheet1!$G$11</c:f>
              <c:strCache>
                <c:ptCount val="1"/>
                <c:pt idx="0">
                  <c:v>Box 3 - upper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Sheet1!$H$15:$K$15</c:f>
                <c:numCache>
                  <c:formatCode>General</c:formatCode>
                  <c:ptCount val="4"/>
                  <c:pt idx="0">
                    <c:v>0.793543</c:v>
                  </c:pt>
                  <c:pt idx="1">
                    <c:v>0.59527249999999987</c:v>
                  </c:pt>
                  <c:pt idx="2">
                    <c:v>0.35459974999999999</c:v>
                  </c:pt>
                  <c:pt idx="3">
                    <c:v>0.27511974999999994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Sheet1!$H$2:$K$2</c:f>
              <c:strCache>
                <c:ptCount val="4"/>
                <c:pt idx="0">
                  <c:v>Baseline 1</c:v>
                </c:pt>
                <c:pt idx="1">
                  <c:v>Safe</c:v>
                </c:pt>
                <c:pt idx="2">
                  <c:v>Eco</c:v>
                </c:pt>
                <c:pt idx="3">
                  <c:v>Baseline 2</c:v>
                </c:pt>
              </c:strCache>
            </c:strRef>
          </c:cat>
          <c:val>
            <c:numRef>
              <c:f>Sheet1!$H$11:$K$11</c:f>
              <c:numCache>
                <c:formatCode>General</c:formatCode>
                <c:ptCount val="4"/>
                <c:pt idx="0">
                  <c:v>0.14668199999999995</c:v>
                </c:pt>
                <c:pt idx="1">
                  <c:v>0.12847850000000005</c:v>
                </c:pt>
                <c:pt idx="2">
                  <c:v>1.5356249999999988E-2</c:v>
                </c:pt>
                <c:pt idx="3">
                  <c:v>0.17758325000000003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619328"/>
        <c:axId val="91621248"/>
      </c:barChart>
      <c:lineChart>
        <c:grouping val="standard"/>
        <c:varyColors val="0"/>
        <c:ser>
          <c:idx val="3"/>
          <c:order val="3"/>
          <c:tx>
            <c:strRef>
              <c:f>Sheet1!$G$12</c:f>
              <c:strCache>
                <c:ptCount val="1"/>
                <c:pt idx="0">
                  <c:v>Mean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7"/>
            <c:spPr>
              <a:solidFill>
                <a:schemeClr val="tx1"/>
              </a:solidFill>
            </c:spPr>
          </c:marker>
          <c:cat>
            <c:strRef>
              <c:f>Sheet1!$H$2:$K$2</c:f>
              <c:strCache>
                <c:ptCount val="4"/>
                <c:pt idx="0">
                  <c:v>Baseline 1</c:v>
                </c:pt>
                <c:pt idx="1">
                  <c:v>Safe</c:v>
                </c:pt>
                <c:pt idx="2">
                  <c:v>Eco</c:v>
                </c:pt>
                <c:pt idx="3">
                  <c:v>Baseline 2</c:v>
                </c:pt>
              </c:strCache>
            </c:strRef>
          </c:cat>
          <c:val>
            <c:numRef>
              <c:f>Sheet1!$H$12:$K$12</c:f>
              <c:numCache>
                <c:formatCode>General</c:formatCode>
                <c:ptCount val="4"/>
                <c:pt idx="0">
                  <c:v>0.30349481249999999</c:v>
                </c:pt>
                <c:pt idx="1">
                  <c:v>0.22043306249999997</c:v>
                </c:pt>
                <c:pt idx="2">
                  <c:v>0.149119375</c:v>
                </c:pt>
                <c:pt idx="3">
                  <c:v>0.20567493749999996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619328"/>
        <c:axId val="91621248"/>
      </c:lineChart>
      <c:catAx>
        <c:axId val="91619328"/>
        <c:scaling>
          <c:orientation val="minMax"/>
        </c:scaling>
        <c:delete val="0"/>
        <c:axPos val="b"/>
        <c:majorTickMark val="out"/>
        <c:minorTickMark val="none"/>
        <c:tickLblPos val="nextTo"/>
        <c:crossAx val="91621248"/>
        <c:crosses val="autoZero"/>
        <c:auto val="1"/>
        <c:lblAlgn val="ctr"/>
        <c:lblOffset val="100"/>
        <c:noMultiLvlLbl val="0"/>
      </c:catAx>
      <c:valAx>
        <c:axId val="91621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619328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Sheet1!$G$9</c:f>
              <c:strCache>
                <c:ptCount val="1"/>
                <c:pt idx="0">
                  <c:v>Box 1 - hidden</c:v>
                </c:pt>
              </c:strCache>
            </c:strRef>
          </c:tx>
          <c:spPr>
            <a:noFill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Sheet1!$H$16:$K$16</c:f>
                <c:numCache>
                  <c:formatCode>General</c:formatCode>
                  <c:ptCount val="4"/>
                  <c:pt idx="0">
                    <c:v>9.1325000000000017E-2</c:v>
                  </c:pt>
                  <c:pt idx="1">
                    <c:v>7.6412500000000022E-2</c:v>
                  </c:pt>
                  <c:pt idx="2">
                    <c:v>0.15943500000000005</c:v>
                  </c:pt>
                  <c:pt idx="3">
                    <c:v>0.12383499999999999</c:v>
                  </c:pt>
                </c:numCache>
              </c:numRef>
            </c:minus>
          </c:errBars>
          <c:cat>
            <c:strRef>
              <c:f>Sheet1!$H$2:$K$2</c:f>
              <c:strCache>
                <c:ptCount val="4"/>
                <c:pt idx="0">
                  <c:v>Baseline 1</c:v>
                </c:pt>
                <c:pt idx="1">
                  <c:v>Safe</c:v>
                </c:pt>
                <c:pt idx="2">
                  <c:v>Eco</c:v>
                </c:pt>
                <c:pt idx="3">
                  <c:v>Baseline 2</c:v>
                </c:pt>
              </c:strCache>
            </c:strRef>
          </c:cat>
          <c:val>
            <c:numRef>
              <c:f>Sheet1!$H$9:$K$9</c:f>
              <c:numCache>
                <c:formatCode>General</c:formatCode>
                <c:ptCount val="4"/>
                <c:pt idx="0">
                  <c:v>0.24849500000000002</c:v>
                </c:pt>
                <c:pt idx="1">
                  <c:v>0.20334250000000001</c:v>
                </c:pt>
                <c:pt idx="2">
                  <c:v>0.28275500000000003</c:v>
                </c:pt>
                <c:pt idx="3">
                  <c:v>0.20383499999999999</c:v>
                </c:pt>
              </c:numCache>
            </c:numRef>
          </c:val>
        </c:ser>
        <c:ser>
          <c:idx val="1"/>
          <c:order val="1"/>
          <c:tx>
            <c:strRef>
              <c:f>Sheet1!$G$10</c:f>
              <c:strCache>
                <c:ptCount val="1"/>
                <c:pt idx="0">
                  <c:v>Box 2 - lower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cat>
            <c:strRef>
              <c:f>Sheet1!$H$2:$K$2</c:f>
              <c:strCache>
                <c:ptCount val="4"/>
                <c:pt idx="0">
                  <c:v>Baseline 1</c:v>
                </c:pt>
                <c:pt idx="1">
                  <c:v>Safe</c:v>
                </c:pt>
                <c:pt idx="2">
                  <c:v>Eco</c:v>
                </c:pt>
                <c:pt idx="3">
                  <c:v>Baseline 2</c:v>
                </c:pt>
              </c:strCache>
            </c:strRef>
          </c:cat>
          <c:val>
            <c:numRef>
              <c:f>Sheet1!$H$10:$K$10</c:f>
              <c:numCache>
                <c:formatCode>General</c:formatCode>
                <c:ptCount val="4"/>
                <c:pt idx="0">
                  <c:v>5.1984999999999948E-2</c:v>
                </c:pt>
                <c:pt idx="1">
                  <c:v>6.4882499999999982E-2</c:v>
                </c:pt>
                <c:pt idx="2">
                  <c:v>8.908499999999997E-2</c:v>
                </c:pt>
                <c:pt idx="3">
                  <c:v>4.3514999999999998E-2</c:v>
                </c:pt>
              </c:numCache>
            </c:numRef>
          </c:val>
        </c:ser>
        <c:ser>
          <c:idx val="2"/>
          <c:order val="2"/>
          <c:tx>
            <c:strRef>
              <c:f>Sheet1!$G$11</c:f>
              <c:strCache>
                <c:ptCount val="1"/>
                <c:pt idx="0">
                  <c:v>Box 3 - upper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Sheet1!$H$15:$K$15</c:f>
                <c:numCache>
                  <c:formatCode>General</c:formatCode>
                  <c:ptCount val="4"/>
                  <c:pt idx="0">
                    <c:v>6.2347500000000056E-2</c:v>
                  </c:pt>
                  <c:pt idx="1">
                    <c:v>0.16643500000000006</c:v>
                  </c:pt>
                  <c:pt idx="2">
                    <c:v>6.0152499999999998E-2</c:v>
                  </c:pt>
                  <c:pt idx="3">
                    <c:v>0.15067500000000006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Sheet1!$H$2:$K$2</c:f>
              <c:strCache>
                <c:ptCount val="4"/>
                <c:pt idx="0">
                  <c:v>Baseline 1</c:v>
                </c:pt>
                <c:pt idx="1">
                  <c:v>Safe</c:v>
                </c:pt>
                <c:pt idx="2">
                  <c:v>Eco</c:v>
                </c:pt>
                <c:pt idx="3">
                  <c:v>Baseline 2</c:v>
                </c:pt>
              </c:strCache>
            </c:strRef>
          </c:cat>
          <c:val>
            <c:numRef>
              <c:f>Sheet1!$H$11:$K$11</c:f>
              <c:numCache>
                <c:formatCode>General</c:formatCode>
                <c:ptCount val="4"/>
                <c:pt idx="0">
                  <c:v>4.0562500000000001E-2</c:v>
                </c:pt>
                <c:pt idx="1">
                  <c:v>7.46E-2</c:v>
                </c:pt>
                <c:pt idx="2">
                  <c:v>6.8007499999999999E-2</c:v>
                </c:pt>
                <c:pt idx="3">
                  <c:v>9.2884999999999968E-2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883456"/>
        <c:axId val="100897920"/>
      </c:barChart>
      <c:lineChart>
        <c:grouping val="standard"/>
        <c:varyColors val="0"/>
        <c:ser>
          <c:idx val="3"/>
          <c:order val="3"/>
          <c:tx>
            <c:strRef>
              <c:f>Sheet1!$G$12</c:f>
              <c:strCache>
                <c:ptCount val="1"/>
                <c:pt idx="0">
                  <c:v>Mean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7"/>
            <c:spPr>
              <a:solidFill>
                <a:schemeClr val="tx1"/>
              </a:solidFill>
            </c:spPr>
          </c:marker>
          <c:cat>
            <c:strRef>
              <c:f>Sheet1!$H$2:$K$2</c:f>
              <c:strCache>
                <c:ptCount val="4"/>
                <c:pt idx="0">
                  <c:v>Baseline 1</c:v>
                </c:pt>
                <c:pt idx="1">
                  <c:v>Safe</c:v>
                </c:pt>
                <c:pt idx="2">
                  <c:v>Eco</c:v>
                </c:pt>
                <c:pt idx="3">
                  <c:v>Baseline 2</c:v>
                </c:pt>
              </c:strCache>
            </c:strRef>
          </c:cat>
          <c:val>
            <c:numRef>
              <c:f>Sheet1!$H$12:$K$12</c:f>
              <c:numCache>
                <c:formatCode>General</c:formatCode>
                <c:ptCount val="4"/>
                <c:pt idx="0">
                  <c:v>0.29281374999999998</c:v>
                </c:pt>
                <c:pt idx="1">
                  <c:v>0.27502812500000001</c:v>
                </c:pt>
                <c:pt idx="2">
                  <c:v>0.35074625000000009</c:v>
                </c:pt>
                <c:pt idx="3">
                  <c:v>0.26714399999999999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883456"/>
        <c:axId val="100897920"/>
      </c:lineChart>
      <c:catAx>
        <c:axId val="100883456"/>
        <c:scaling>
          <c:orientation val="minMax"/>
        </c:scaling>
        <c:delete val="0"/>
        <c:axPos val="b"/>
        <c:majorTickMark val="out"/>
        <c:minorTickMark val="none"/>
        <c:tickLblPos val="nextTo"/>
        <c:crossAx val="100897920"/>
        <c:crosses val="autoZero"/>
        <c:auto val="1"/>
        <c:lblAlgn val="ctr"/>
        <c:lblOffset val="100"/>
        <c:noMultiLvlLbl val="0"/>
      </c:catAx>
      <c:valAx>
        <c:axId val="100897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883456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Sheet1!$G$9</c:f>
              <c:strCache>
                <c:ptCount val="1"/>
                <c:pt idx="0">
                  <c:v>Box 1 - hidden</c:v>
                </c:pt>
              </c:strCache>
            </c:strRef>
          </c:tx>
          <c:spPr>
            <a:noFill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Sheet1!$H$16:$K$16</c:f>
                <c:numCache>
                  <c:formatCode>General</c:formatCode>
                  <c:ptCount val="4"/>
                  <c:pt idx="0">
                    <c:v>0.22291000000000002</c:v>
                  </c:pt>
                  <c:pt idx="1">
                    <c:v>0.17496000000000006</c:v>
                  </c:pt>
                  <c:pt idx="2">
                    <c:v>0.11568749999999998</c:v>
                  </c:pt>
                  <c:pt idx="3">
                    <c:v>0.25610500000000003</c:v>
                  </c:pt>
                </c:numCache>
              </c:numRef>
            </c:minus>
          </c:errBars>
          <c:cat>
            <c:strRef>
              <c:f>Sheet1!$H$2:$K$2</c:f>
              <c:strCache>
                <c:ptCount val="4"/>
                <c:pt idx="0">
                  <c:v>Baseline 1</c:v>
                </c:pt>
                <c:pt idx="1">
                  <c:v>Safe</c:v>
                </c:pt>
                <c:pt idx="2">
                  <c:v>Eco</c:v>
                </c:pt>
                <c:pt idx="3">
                  <c:v>Baseline 2</c:v>
                </c:pt>
              </c:strCache>
            </c:strRef>
          </c:cat>
          <c:val>
            <c:numRef>
              <c:f>Sheet1!$H$9:$K$9</c:f>
              <c:numCache>
                <c:formatCode>General</c:formatCode>
                <c:ptCount val="4"/>
                <c:pt idx="0">
                  <c:v>0.35376000000000002</c:v>
                </c:pt>
                <c:pt idx="1">
                  <c:v>0.30739000000000005</c:v>
                </c:pt>
                <c:pt idx="2">
                  <c:v>0.22349749999999999</c:v>
                </c:pt>
                <c:pt idx="3">
                  <c:v>0.30155500000000002</c:v>
                </c:pt>
              </c:numCache>
            </c:numRef>
          </c:val>
        </c:ser>
        <c:ser>
          <c:idx val="1"/>
          <c:order val="1"/>
          <c:tx>
            <c:strRef>
              <c:f>Sheet1!$G$10</c:f>
              <c:strCache>
                <c:ptCount val="1"/>
                <c:pt idx="0">
                  <c:v>Box 2 - lower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cat>
            <c:strRef>
              <c:f>Sheet1!$H$2:$K$2</c:f>
              <c:strCache>
                <c:ptCount val="4"/>
                <c:pt idx="0">
                  <c:v>Baseline 1</c:v>
                </c:pt>
                <c:pt idx="1">
                  <c:v>Safe</c:v>
                </c:pt>
                <c:pt idx="2">
                  <c:v>Eco</c:v>
                </c:pt>
                <c:pt idx="3">
                  <c:v>Baseline 2</c:v>
                </c:pt>
              </c:strCache>
            </c:strRef>
          </c:cat>
          <c:val>
            <c:numRef>
              <c:f>Sheet1!$H$10:$K$10</c:f>
              <c:numCache>
                <c:formatCode>General</c:formatCode>
                <c:ptCount val="4"/>
                <c:pt idx="0">
                  <c:v>7.2830000000000006E-2</c:v>
                </c:pt>
                <c:pt idx="1">
                  <c:v>8.8090000000000002E-2</c:v>
                </c:pt>
                <c:pt idx="2">
                  <c:v>5.2312500000000012E-2</c:v>
                </c:pt>
                <c:pt idx="3">
                  <c:v>9.8445000000000005E-2</c:v>
                </c:pt>
              </c:numCache>
            </c:numRef>
          </c:val>
        </c:ser>
        <c:ser>
          <c:idx val="2"/>
          <c:order val="2"/>
          <c:tx>
            <c:strRef>
              <c:f>Sheet1!$G$11</c:f>
              <c:strCache>
                <c:ptCount val="1"/>
                <c:pt idx="0">
                  <c:v>Box 3 - upper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Sheet1!$H$15:$K$15</c:f>
                <c:numCache>
                  <c:formatCode>General</c:formatCode>
                  <c:ptCount val="4"/>
                  <c:pt idx="0">
                    <c:v>0.18448250000000005</c:v>
                  </c:pt>
                  <c:pt idx="1">
                    <c:v>0.329345</c:v>
                  </c:pt>
                  <c:pt idx="2">
                    <c:v>0.4573275</c:v>
                  </c:pt>
                  <c:pt idx="3">
                    <c:v>0.35997500000000004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Sheet1!$H$2:$K$2</c:f>
              <c:strCache>
                <c:ptCount val="4"/>
                <c:pt idx="0">
                  <c:v>Baseline 1</c:v>
                </c:pt>
                <c:pt idx="1">
                  <c:v>Safe</c:v>
                </c:pt>
                <c:pt idx="2">
                  <c:v>Eco</c:v>
                </c:pt>
                <c:pt idx="3">
                  <c:v>Baseline 2</c:v>
                </c:pt>
              </c:strCache>
            </c:strRef>
          </c:cat>
          <c:val>
            <c:numRef>
              <c:f>Sheet1!$H$11:$K$11</c:f>
              <c:numCache>
                <c:formatCode>General</c:formatCode>
                <c:ptCount val="4"/>
                <c:pt idx="0">
                  <c:v>4.5507499999999979E-2</c:v>
                </c:pt>
                <c:pt idx="1">
                  <c:v>0.1203749999999999</c:v>
                </c:pt>
                <c:pt idx="2">
                  <c:v>0.12745249999999997</c:v>
                </c:pt>
                <c:pt idx="3">
                  <c:v>0.14280499999999996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613504"/>
        <c:axId val="100623872"/>
      </c:barChart>
      <c:lineChart>
        <c:grouping val="standard"/>
        <c:varyColors val="0"/>
        <c:ser>
          <c:idx val="3"/>
          <c:order val="3"/>
          <c:tx>
            <c:strRef>
              <c:f>Sheet1!$G$12</c:f>
              <c:strCache>
                <c:ptCount val="1"/>
                <c:pt idx="0">
                  <c:v>Mean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7"/>
            <c:spPr>
              <a:solidFill>
                <a:schemeClr val="tx1"/>
              </a:solidFill>
            </c:spPr>
          </c:marker>
          <c:cat>
            <c:strRef>
              <c:f>Sheet1!$H$2:$K$2</c:f>
              <c:strCache>
                <c:ptCount val="4"/>
                <c:pt idx="0">
                  <c:v>Baseline 1</c:v>
                </c:pt>
                <c:pt idx="1">
                  <c:v>Safe</c:v>
                </c:pt>
                <c:pt idx="2">
                  <c:v>Eco</c:v>
                </c:pt>
                <c:pt idx="3">
                  <c:v>Baseline 2</c:v>
                </c:pt>
              </c:strCache>
            </c:strRef>
          </c:cat>
          <c:val>
            <c:numRef>
              <c:f>Sheet1!$H$12:$K$12</c:f>
              <c:numCache>
                <c:formatCode>General</c:formatCode>
                <c:ptCount val="4"/>
                <c:pt idx="0">
                  <c:v>0.40549499999999999</c:v>
                </c:pt>
                <c:pt idx="1">
                  <c:v>0.42209187500000006</c:v>
                </c:pt>
                <c:pt idx="2">
                  <c:v>0.32201500000000005</c:v>
                </c:pt>
                <c:pt idx="3">
                  <c:v>0.43474733333333326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613504"/>
        <c:axId val="100623872"/>
      </c:lineChart>
      <c:catAx>
        <c:axId val="100613504"/>
        <c:scaling>
          <c:orientation val="minMax"/>
        </c:scaling>
        <c:delete val="0"/>
        <c:axPos val="b"/>
        <c:majorTickMark val="out"/>
        <c:minorTickMark val="none"/>
        <c:tickLblPos val="nextTo"/>
        <c:crossAx val="100623872"/>
        <c:crosses val="autoZero"/>
        <c:auto val="1"/>
        <c:lblAlgn val="ctr"/>
        <c:lblOffset val="100"/>
        <c:noMultiLvlLbl val="0"/>
      </c:catAx>
      <c:valAx>
        <c:axId val="100623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613504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4D2AC363-25A3-4CBA-BE20-DCC856E27F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467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F2864767-1A86-4EF0-A4D9-44737F5773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069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#anticipate"/><Relationship Id="rId7" Type="http://schemas.openxmlformats.org/officeDocument/2006/relationships/hyperlink" Target="#consider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#check"/><Relationship Id="rId5" Type="http://schemas.openxmlformats.org/officeDocument/2006/relationships/hyperlink" Target="#shift"/><Relationship Id="rId4" Type="http://schemas.openxmlformats.org/officeDocument/2006/relationships/hyperlink" Target="#maintain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#anticipate"/><Relationship Id="rId7" Type="http://schemas.openxmlformats.org/officeDocument/2006/relationships/hyperlink" Target="#consider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#check"/><Relationship Id="rId5" Type="http://schemas.openxmlformats.org/officeDocument/2006/relationships/hyperlink" Target="#shift"/><Relationship Id="rId4" Type="http://schemas.openxmlformats.org/officeDocument/2006/relationships/hyperlink" Target="#maintain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From field of</a:t>
            </a:r>
            <a:r>
              <a:rPr lang="en-GB" baseline="0" dirty="0" smtClean="0"/>
              <a:t> learning and education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864767-1A86-4EF0-A4D9-44737F5773B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218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864767-1A86-4EF0-A4D9-44737F5773B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808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none" dirty="0" smtClean="0">
                <a:solidFill>
                  <a:schemeClr val="tx1"/>
                </a:solidFill>
                <a:effectLst/>
                <a:hlinkClick r:id="rId3" action="ppaction://hlinkfile"/>
              </a:rPr>
              <a:t>Golden rules:</a:t>
            </a:r>
          </a:p>
          <a:p>
            <a:r>
              <a:rPr lang="en-GB" b="1" u="none" dirty="0" smtClean="0">
                <a:solidFill>
                  <a:schemeClr val="tx1"/>
                </a:solidFill>
                <a:effectLst/>
                <a:hlinkClick r:id="rId3" action="ppaction://hlinkfile"/>
              </a:rPr>
              <a:t>Anticipate traffic flow</a:t>
            </a:r>
            <a:r>
              <a:rPr lang="en-GB" u="none" dirty="0" smtClean="0">
                <a:solidFill>
                  <a:schemeClr val="tx1"/>
                </a:solidFill>
                <a:effectLst/>
              </a:rPr>
              <a:t> </a:t>
            </a:r>
          </a:p>
          <a:p>
            <a:r>
              <a:rPr lang="en-GB" b="1" u="none" dirty="0" smtClean="0">
                <a:solidFill>
                  <a:schemeClr val="tx1"/>
                </a:solidFill>
                <a:effectLst/>
                <a:hlinkClick r:id="rId4" action="ppaction://hlinkfile"/>
              </a:rPr>
              <a:t>Maintain a steady speed at low RPM</a:t>
            </a:r>
            <a:r>
              <a:rPr lang="en-GB" u="none" dirty="0" smtClean="0">
                <a:solidFill>
                  <a:schemeClr val="tx1"/>
                </a:solidFill>
                <a:effectLst/>
              </a:rPr>
              <a:t> </a:t>
            </a:r>
          </a:p>
          <a:p>
            <a:r>
              <a:rPr lang="en-GB" b="1" u="none" dirty="0" smtClean="0">
                <a:solidFill>
                  <a:schemeClr val="tx1"/>
                </a:solidFill>
                <a:effectLst/>
                <a:hlinkClick r:id="rId5" action="ppaction://hlinkfile"/>
              </a:rPr>
              <a:t>Shift up early</a:t>
            </a:r>
            <a:r>
              <a:rPr lang="en-GB" b="1" u="none" dirty="0" smtClean="0">
                <a:solidFill>
                  <a:schemeClr val="tx1"/>
                </a:solidFill>
                <a:effectLst/>
              </a:rPr>
              <a:t> </a:t>
            </a:r>
            <a:r>
              <a:rPr lang="en-GB" u="none" dirty="0" smtClean="0">
                <a:solidFill>
                  <a:schemeClr val="tx1"/>
                </a:solidFill>
                <a:effectLst/>
              </a:rPr>
              <a:t> </a:t>
            </a:r>
          </a:p>
          <a:p>
            <a:r>
              <a:rPr lang="en-GB" b="1" u="none" dirty="0" smtClean="0">
                <a:solidFill>
                  <a:schemeClr val="tx1"/>
                </a:solidFill>
                <a:effectLst/>
                <a:hlinkClick r:id="rId6" action="ppaction://hlinkfile"/>
              </a:rPr>
              <a:t>Check tyre pressures frequently at least once a month and before driving at high speed</a:t>
            </a:r>
            <a:r>
              <a:rPr lang="en-GB" u="none" dirty="0" smtClean="0">
                <a:solidFill>
                  <a:schemeClr val="tx1"/>
                </a:solidFill>
                <a:effectLst/>
              </a:rPr>
              <a:t> </a:t>
            </a:r>
          </a:p>
          <a:p>
            <a:r>
              <a:rPr lang="en-GB" b="1" u="none" dirty="0" smtClean="0">
                <a:solidFill>
                  <a:schemeClr val="tx1"/>
                </a:solidFill>
                <a:effectLst/>
                <a:hlinkClick r:id="rId7" action="ppaction://hlinkfile"/>
              </a:rPr>
              <a:t>Consider any extra energy required costs fuel and money </a:t>
            </a:r>
            <a:endParaRPr lang="en-GB" u="none" dirty="0" smtClean="0">
              <a:solidFill>
                <a:schemeClr val="tx1"/>
              </a:solidFill>
              <a:effectLst/>
            </a:endParaRPr>
          </a:p>
          <a:p>
            <a:endParaRPr lang="en-GB" u="none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864767-1A86-4EF0-A4D9-44737F5773B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447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none" dirty="0" smtClean="0">
                <a:solidFill>
                  <a:schemeClr val="tx1"/>
                </a:solidFill>
                <a:effectLst/>
                <a:hlinkClick r:id="rId3" action="ppaction://hlinkfile"/>
              </a:rPr>
              <a:t>Golden rules:</a:t>
            </a:r>
          </a:p>
          <a:p>
            <a:r>
              <a:rPr lang="en-GB" b="1" u="none" dirty="0" smtClean="0">
                <a:solidFill>
                  <a:schemeClr val="tx1"/>
                </a:solidFill>
                <a:effectLst/>
                <a:hlinkClick r:id="rId3" action="ppaction://hlinkfile"/>
              </a:rPr>
              <a:t>Anticipate traffic flow</a:t>
            </a:r>
            <a:r>
              <a:rPr lang="en-GB" u="none" dirty="0" smtClean="0">
                <a:solidFill>
                  <a:schemeClr val="tx1"/>
                </a:solidFill>
                <a:effectLst/>
              </a:rPr>
              <a:t> </a:t>
            </a:r>
          </a:p>
          <a:p>
            <a:r>
              <a:rPr lang="en-GB" b="1" u="none" dirty="0" smtClean="0">
                <a:solidFill>
                  <a:schemeClr val="tx1"/>
                </a:solidFill>
                <a:effectLst/>
                <a:hlinkClick r:id="rId4" action="ppaction://hlinkfile"/>
              </a:rPr>
              <a:t>Maintain a steady speed at low RPM</a:t>
            </a:r>
            <a:r>
              <a:rPr lang="en-GB" u="none" dirty="0" smtClean="0">
                <a:solidFill>
                  <a:schemeClr val="tx1"/>
                </a:solidFill>
                <a:effectLst/>
              </a:rPr>
              <a:t> </a:t>
            </a:r>
          </a:p>
          <a:p>
            <a:r>
              <a:rPr lang="en-GB" b="1" u="none" dirty="0" smtClean="0">
                <a:solidFill>
                  <a:schemeClr val="tx1"/>
                </a:solidFill>
                <a:effectLst/>
                <a:hlinkClick r:id="rId5" action="ppaction://hlinkfile"/>
              </a:rPr>
              <a:t>Shift up early</a:t>
            </a:r>
            <a:r>
              <a:rPr lang="en-GB" b="1" u="none" dirty="0" smtClean="0">
                <a:solidFill>
                  <a:schemeClr val="tx1"/>
                </a:solidFill>
                <a:effectLst/>
              </a:rPr>
              <a:t> </a:t>
            </a:r>
            <a:r>
              <a:rPr lang="en-GB" u="none" dirty="0" smtClean="0">
                <a:solidFill>
                  <a:schemeClr val="tx1"/>
                </a:solidFill>
                <a:effectLst/>
              </a:rPr>
              <a:t> </a:t>
            </a:r>
          </a:p>
          <a:p>
            <a:r>
              <a:rPr lang="en-GB" b="1" u="none" dirty="0" smtClean="0">
                <a:solidFill>
                  <a:schemeClr val="tx1"/>
                </a:solidFill>
                <a:effectLst/>
                <a:hlinkClick r:id="rId6" action="ppaction://hlinkfile"/>
              </a:rPr>
              <a:t>Check tyre pressures frequently at least once a month and before driving at high speed</a:t>
            </a:r>
            <a:r>
              <a:rPr lang="en-GB" u="none" dirty="0" smtClean="0">
                <a:solidFill>
                  <a:schemeClr val="tx1"/>
                </a:solidFill>
                <a:effectLst/>
              </a:rPr>
              <a:t> </a:t>
            </a:r>
          </a:p>
          <a:p>
            <a:r>
              <a:rPr lang="en-GB" b="1" u="none" dirty="0" smtClean="0">
                <a:solidFill>
                  <a:schemeClr val="tx1"/>
                </a:solidFill>
                <a:effectLst/>
                <a:hlinkClick r:id="rId7" action="ppaction://hlinkfile"/>
              </a:rPr>
              <a:t>Consider any extra energy required costs fuel and money </a:t>
            </a:r>
            <a:endParaRPr lang="en-GB" u="none" dirty="0" smtClean="0">
              <a:solidFill>
                <a:schemeClr val="tx1"/>
              </a:solidFill>
              <a:effectLst/>
            </a:endParaRPr>
          </a:p>
          <a:p>
            <a:endParaRPr lang="en-GB" u="none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864767-1A86-4EF0-A4D9-44737F5773B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447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76200" y="76200"/>
            <a:ext cx="8991600" cy="6705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2400">
              <a:solidFill>
                <a:srgbClr val="8D010F"/>
              </a:solidFill>
              <a:latin typeface="Times" pitchFamily="18" charset="0"/>
            </a:endParaRPr>
          </a:p>
        </p:txBody>
      </p:sp>
      <p:pic>
        <p:nvPicPr>
          <p:cNvPr id="5" name="Picture 11" descr="LeedsUni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441325"/>
            <a:ext cx="2274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9"/>
          <p:cNvSpPr>
            <a:spLocks noChangeShapeType="1"/>
          </p:cNvSpPr>
          <p:nvPr/>
        </p:nvSpPr>
        <p:spPr bwMode="white">
          <a:xfrm>
            <a:off x="201613" y="1341438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9250" y="2565400"/>
            <a:ext cx="7772400" cy="549275"/>
          </a:xfrm>
        </p:spPr>
        <p:txBody>
          <a:bodyPr anchor="t">
            <a:sp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 bwMode="ltGray">
          <a:xfrm>
            <a:off x="352425" y="3990975"/>
            <a:ext cx="5394325" cy="519113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927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9278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927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CC6E3-B75C-4E01-A2F6-2A8196D7EC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5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E680E-D1B1-4C0A-8790-F2EB50A32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697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422275"/>
            <a:ext cx="2106612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22275"/>
            <a:ext cx="6170613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A696F-42AE-4541-A82D-29C808BBC1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267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4876800" cy="738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600" y="1665288"/>
            <a:ext cx="4138613" cy="4349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65288"/>
            <a:ext cx="4138612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16363"/>
            <a:ext cx="4138612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D145B-CD26-4F64-8191-59AAFFA6E5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0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4876800" cy="738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600" y="1665288"/>
            <a:ext cx="4138613" cy="4349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6613" y="1665288"/>
            <a:ext cx="4138612" cy="43497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F6EE3-CCC2-4D7D-AF44-EAE6F9BAC5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137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4876800" cy="738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5600" y="1665288"/>
            <a:ext cx="8429625" cy="434975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B4B96-18F2-49BD-98D5-4B3D5F941A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76200" y="76200"/>
            <a:ext cx="8991600" cy="6705600"/>
          </a:xfrm>
          <a:prstGeom prst="rect">
            <a:avLst/>
          </a:prstGeom>
          <a:solidFill>
            <a:srgbClr val="00502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2400">
              <a:solidFill>
                <a:srgbClr val="8D010F"/>
              </a:solidFill>
              <a:latin typeface="Times" pitchFamily="18" charset="0"/>
            </a:endParaRPr>
          </a:p>
        </p:txBody>
      </p:sp>
      <p:pic>
        <p:nvPicPr>
          <p:cNvPr id="5" name="Picture 11" descr="LeedsUni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441325"/>
            <a:ext cx="2274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9"/>
          <p:cNvSpPr>
            <a:spLocks noChangeShapeType="1"/>
          </p:cNvSpPr>
          <p:nvPr/>
        </p:nvSpPr>
        <p:spPr bwMode="white">
          <a:xfrm>
            <a:off x="201613" y="1341438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9250" y="2565400"/>
            <a:ext cx="7772400" cy="549275"/>
          </a:xfrm>
        </p:spPr>
        <p:txBody>
          <a:bodyPr anchor="t">
            <a:sp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 bwMode="ltGray">
          <a:xfrm>
            <a:off x="352425" y="3990975"/>
            <a:ext cx="5394325" cy="519113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927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9278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927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B95ED-C4E7-46F1-B1FC-DBF0B12A66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334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6C8E3-67A3-4CC3-929A-854EFDC2E8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41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D6F2D-8E68-4A13-AF33-5E9802CBAE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36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665288"/>
            <a:ext cx="4138613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65288"/>
            <a:ext cx="4138612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2C468-9CB5-4AE1-B9C2-1043E2A6F6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512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B9AB8-02D1-46A1-B23E-3219CCAB6D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11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BC891-3597-48C7-90B9-D29428388B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778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B6997-A266-4BF5-9D08-55344DE4FE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824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EF00C-FB78-4CCA-A535-198805D00E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557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33BEF-347A-4DBE-A327-5AA71D3EBA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252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A1670-8B92-441C-B8C7-AC68062548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571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62627-7B17-4796-AAB2-D75B516B96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7688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422275"/>
            <a:ext cx="2106612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22275"/>
            <a:ext cx="6170613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B3735-E977-4477-B9BE-96FE79FD7F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0898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4876800" cy="738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600" y="1665288"/>
            <a:ext cx="4138613" cy="4349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65288"/>
            <a:ext cx="4138612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16363"/>
            <a:ext cx="4138612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96B2A-A916-48A6-98CF-D340FD0EFD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085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4876800" cy="738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600" y="1665288"/>
            <a:ext cx="4138613" cy="4349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6613" y="1665288"/>
            <a:ext cx="4138612" cy="434975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4A4B8-30C0-4F1B-AEB9-FC15E7AE35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381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4876800" cy="738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5600" y="1665288"/>
            <a:ext cx="8429625" cy="434975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60E8C-F546-43C8-BC5F-3D5BC4AE80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507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76200" y="76200"/>
            <a:ext cx="8991600" cy="6705600"/>
          </a:xfrm>
          <a:prstGeom prst="rect">
            <a:avLst/>
          </a:prstGeom>
          <a:solidFill>
            <a:srgbClr val="C4123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2400">
              <a:solidFill>
                <a:srgbClr val="8D010F"/>
              </a:solidFill>
              <a:latin typeface="Times" pitchFamily="18" charset="0"/>
            </a:endParaRPr>
          </a:p>
        </p:txBody>
      </p:sp>
      <p:pic>
        <p:nvPicPr>
          <p:cNvPr id="5" name="Picture 11" descr="LeedsUni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441325"/>
            <a:ext cx="2274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9"/>
          <p:cNvSpPr>
            <a:spLocks noChangeShapeType="1"/>
          </p:cNvSpPr>
          <p:nvPr/>
        </p:nvSpPr>
        <p:spPr bwMode="white">
          <a:xfrm>
            <a:off x="201613" y="1341438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9250" y="2565400"/>
            <a:ext cx="7772400" cy="549275"/>
          </a:xfrm>
        </p:spPr>
        <p:txBody>
          <a:bodyPr anchor="t">
            <a:sp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 bwMode="ltGray">
          <a:xfrm>
            <a:off x="352425" y="3990975"/>
            <a:ext cx="5394325" cy="519113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927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9278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927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A21C1-5B39-484A-83CB-1FCCD6FCEA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48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EB5D8-EB00-4543-872E-D84048709E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7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B224B-E703-4ABB-A083-2464A1EF86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287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ACA63-D8A1-494C-AADE-64C51E5F0C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396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665288"/>
            <a:ext cx="4138613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65288"/>
            <a:ext cx="4138612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40B32-1C08-4AB8-8C5A-E2212DECC1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737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C6A6C-33D6-453A-9A82-A1EE16DC12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0623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3A6A9-2886-4B26-8CAF-35FD4D1D31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859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2E0A1-8379-4F76-8EDC-50E5C81C03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643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47215-0AA3-4DB4-B13D-70ABAE26BB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2343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C7932-58D7-4993-83A4-4881F433BC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4224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363A0-228E-4A7F-8E6B-0FC1638D58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418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422275"/>
            <a:ext cx="2106612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22275"/>
            <a:ext cx="6170613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70EF4-4A4D-4109-A3A9-A4EB788AFC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7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665288"/>
            <a:ext cx="4138613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65288"/>
            <a:ext cx="4138612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96EF5-2A6D-4D40-8F87-DA75DBBFCE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3671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4876800" cy="738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600" y="1665288"/>
            <a:ext cx="4138613" cy="4349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65288"/>
            <a:ext cx="4138612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16363"/>
            <a:ext cx="4138612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4C946-3146-471E-B8DC-80F3E92D40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477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4876800" cy="738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600" y="1665288"/>
            <a:ext cx="4138613" cy="4349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6613" y="1665288"/>
            <a:ext cx="4138612" cy="434975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C0376-B355-4219-BC0F-91A2C70F6B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6935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4876800" cy="738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5600" y="1665288"/>
            <a:ext cx="8429625" cy="434975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AB080-3599-46E6-85B3-C4182F9DA8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6960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71438" y="71438"/>
            <a:ext cx="8991600" cy="6705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2400">
              <a:solidFill>
                <a:srgbClr val="8D010F"/>
              </a:solidFill>
              <a:latin typeface="Times" pitchFamily="18" charset="0"/>
            </a:endParaRPr>
          </a:p>
        </p:txBody>
      </p:sp>
      <p:pic>
        <p:nvPicPr>
          <p:cNvPr id="5" name="Picture 11" descr="LeedsUni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436563"/>
            <a:ext cx="22748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9"/>
          <p:cNvSpPr>
            <a:spLocks noChangeShapeType="1"/>
          </p:cNvSpPr>
          <p:nvPr/>
        </p:nvSpPr>
        <p:spPr bwMode="white">
          <a:xfrm>
            <a:off x="196850" y="1336675"/>
            <a:ext cx="871378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white">
          <a:xfrm>
            <a:off x="201613" y="1341438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9250" y="2565400"/>
            <a:ext cx="7772400" cy="553998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 bwMode="ltGray">
          <a:xfrm>
            <a:off x="352425" y="3990975"/>
            <a:ext cx="5394325" cy="519113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927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9278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927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B390E-A842-4563-BA1F-2B2CF62548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3466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ltGray">
          <a:xfrm>
            <a:off x="355600" y="422275"/>
            <a:ext cx="4876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D89E2-C550-44A3-B9AA-F81AD9A5F7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1735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1F3D4-D2A7-4E16-862B-34666E6E30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5798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665288"/>
            <a:ext cx="4138613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65288"/>
            <a:ext cx="4138612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ltGray">
          <a:xfrm>
            <a:off x="355600" y="422275"/>
            <a:ext cx="4876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A67B0-B156-450B-926B-49BD093191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4235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 bwMode="ltGray">
          <a:xfrm>
            <a:off x="355600" y="422275"/>
            <a:ext cx="4876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8FDA3-AF2B-4021-93E0-4432EF14B6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7206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 noChangeArrowheads="1"/>
          </p:cNvSpPr>
          <p:nvPr>
            <p:ph type="title"/>
          </p:nvPr>
        </p:nvSpPr>
        <p:spPr bwMode="ltGray">
          <a:xfrm>
            <a:off x="355600" y="422275"/>
            <a:ext cx="4876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79448-9642-42B5-A75A-9C3373864A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7027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D278A-856A-4472-A487-C7A72B6DEA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416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C7FC8-AE5D-4C1F-BDA1-FE88B3A774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139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FBF53-A3BF-400D-B2E3-5048256A01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8839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42809-28F7-421F-B916-63FCB72FFA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8845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ltGray">
          <a:xfrm>
            <a:off x="355600" y="422275"/>
            <a:ext cx="4876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A0BF6-02E4-47B2-B986-B643B5BE26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869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422275"/>
            <a:ext cx="2106612" cy="55927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22275"/>
            <a:ext cx="6170613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66D8F-06F9-4B0E-9E39-10CC9352F6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012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600" y="1665288"/>
            <a:ext cx="4138613" cy="4349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65288"/>
            <a:ext cx="4138612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16363"/>
            <a:ext cx="4138612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ltGray">
          <a:xfrm>
            <a:off x="355600" y="422275"/>
            <a:ext cx="4876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EC024-5255-4B7E-B49A-5F60FCFC19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9406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600" y="1665288"/>
            <a:ext cx="4138613" cy="4349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6613" y="1665288"/>
            <a:ext cx="4138612" cy="434975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ltGray">
          <a:xfrm>
            <a:off x="355600" y="422275"/>
            <a:ext cx="4876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F5201-4E4E-4F06-AD14-82A599E8A6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851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5600" y="1665288"/>
            <a:ext cx="8429625" cy="434975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ltGray">
          <a:xfrm>
            <a:off x="355600" y="422275"/>
            <a:ext cx="4876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09B70-F5E7-4B85-BE79-C292173D12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83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0264B-349B-45A2-93FC-61ED7C12C0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41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AACC3-4F47-41D6-A7F4-5E5110E651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99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7573D-BE83-445C-BB27-CBFA942B95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35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C753A-985D-4F35-84C7-DDB61AD6D7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4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ltGray">
          <a:xfrm>
            <a:off x="76200" y="76200"/>
            <a:ext cx="8991600" cy="1258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2400">
              <a:solidFill>
                <a:srgbClr val="8D010F"/>
              </a:solidFill>
              <a:latin typeface="Times" pitchFamily="18" charset="0"/>
            </a:endParaRPr>
          </a:p>
        </p:txBody>
      </p:sp>
      <p:pic>
        <p:nvPicPr>
          <p:cNvPr id="1027" name="Picture 11" descr="LeedsUniWhit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441325"/>
            <a:ext cx="2274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1665288"/>
            <a:ext cx="8429625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ltGray">
          <a:xfrm>
            <a:off x="355600" y="422275"/>
            <a:ext cx="4876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948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948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948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fld id="{FB91F198-DB95-4BF8-99CA-CAD96F3177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white">
          <a:xfrm>
            <a:off x="201613" y="1600200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400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71463" indent="-269875" algn="l" rtl="0" eaLnBrk="1" fontAlgn="base" hangingPunct="1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2pPr>
      <a:lvl3pPr marL="542925" indent="-269875" algn="l" rtl="0" eaLnBrk="1" fontAlgn="base" hangingPunct="1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3pPr>
      <a:lvl4pPr marL="809625" indent="-265113" algn="l" rtl="0" eaLnBrk="1" fontAlgn="base" hangingPunct="1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4pPr>
      <a:lvl5pPr marL="1081088" indent="-269875" algn="l" rtl="0" eaLnBrk="1" fontAlgn="base" hangingPunct="1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5pPr>
      <a:lvl6pPr marL="1538288" indent="-269875" algn="l" rtl="0" eaLnBrk="1" fontAlgn="base" hangingPunct="1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6pPr>
      <a:lvl7pPr marL="1995488" indent="-269875" algn="l" rtl="0" eaLnBrk="1" fontAlgn="base" hangingPunct="1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7pPr>
      <a:lvl8pPr marL="2452688" indent="-269875" algn="l" rtl="0" eaLnBrk="1" fontAlgn="base" hangingPunct="1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8pPr>
      <a:lvl9pPr marL="2909888" indent="-269875" algn="l" rtl="0" eaLnBrk="1" fontAlgn="base" hangingPunct="1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ltGray">
          <a:xfrm>
            <a:off x="76200" y="76200"/>
            <a:ext cx="8991600" cy="1258888"/>
          </a:xfrm>
          <a:prstGeom prst="rect">
            <a:avLst/>
          </a:prstGeom>
          <a:solidFill>
            <a:srgbClr val="00502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2400">
              <a:solidFill>
                <a:srgbClr val="8D010F"/>
              </a:solidFill>
              <a:latin typeface="Times" pitchFamily="18" charset="0"/>
            </a:endParaRPr>
          </a:p>
        </p:txBody>
      </p:sp>
      <p:pic>
        <p:nvPicPr>
          <p:cNvPr id="2051" name="Picture 11" descr="LeedsUniWhit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441325"/>
            <a:ext cx="2274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1665288"/>
            <a:ext cx="8429625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 bwMode="ltGray">
          <a:xfrm>
            <a:off x="355600" y="422275"/>
            <a:ext cx="4876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948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948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948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fld id="{4935E6BA-0445-4592-BFFC-05572B270C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white">
          <a:xfrm>
            <a:off x="201613" y="1600200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  <p:sldLayoutId id="2147484039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400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71463" indent="-269875" algn="l" rtl="0" eaLnBrk="0" fontAlgn="base" hangingPunct="0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2pPr>
      <a:lvl3pPr marL="542925" indent="-269875" algn="l" rtl="0" eaLnBrk="0" fontAlgn="base" hangingPunct="0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3pPr>
      <a:lvl4pPr marL="809625" indent="-265113" algn="l" rtl="0" eaLnBrk="0" fontAlgn="base" hangingPunct="0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4pPr>
      <a:lvl5pPr marL="1081088" indent="-269875" algn="l" rtl="0" eaLnBrk="0" fontAlgn="base" hangingPunct="0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5pPr>
      <a:lvl6pPr marL="1538288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6pPr>
      <a:lvl7pPr marL="1995488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7pPr>
      <a:lvl8pPr marL="2452688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8pPr>
      <a:lvl9pPr marL="2909888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ltGray">
          <a:xfrm>
            <a:off x="76200" y="76200"/>
            <a:ext cx="8991600" cy="1258888"/>
          </a:xfrm>
          <a:prstGeom prst="rect">
            <a:avLst/>
          </a:prstGeom>
          <a:solidFill>
            <a:srgbClr val="C4123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2400">
              <a:solidFill>
                <a:srgbClr val="8D010F"/>
              </a:solidFill>
              <a:latin typeface="Times" pitchFamily="18" charset="0"/>
            </a:endParaRPr>
          </a:p>
        </p:txBody>
      </p:sp>
      <p:pic>
        <p:nvPicPr>
          <p:cNvPr id="3075" name="Picture 11" descr="LeedsUniWhit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441325"/>
            <a:ext cx="2274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1665288"/>
            <a:ext cx="8429625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ltGray">
          <a:xfrm>
            <a:off x="355600" y="422275"/>
            <a:ext cx="4876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948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948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948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fld id="{6FF18DB7-4A2F-4D93-A58E-FF5C96A24A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white">
          <a:xfrm>
            <a:off x="201613" y="1600200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400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71463" indent="-269875" algn="l" rtl="0" eaLnBrk="0" fontAlgn="base" hangingPunct="0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2pPr>
      <a:lvl3pPr marL="542925" indent="-269875" algn="l" rtl="0" eaLnBrk="0" fontAlgn="base" hangingPunct="0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3pPr>
      <a:lvl4pPr marL="809625" indent="-265113" algn="l" rtl="0" eaLnBrk="0" fontAlgn="base" hangingPunct="0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4pPr>
      <a:lvl5pPr marL="1081088" indent="-269875" algn="l" rtl="0" eaLnBrk="0" fontAlgn="base" hangingPunct="0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5pPr>
      <a:lvl6pPr marL="1538288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6pPr>
      <a:lvl7pPr marL="1995488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7pPr>
      <a:lvl8pPr marL="2452688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8pPr>
      <a:lvl9pPr marL="2909888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1665288"/>
            <a:ext cx="8429625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948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948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948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fld id="{4297F7CD-2D3C-49EF-B14C-4232D59567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white">
          <a:xfrm>
            <a:off x="201613" y="1600200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grpSp>
        <p:nvGrpSpPr>
          <p:cNvPr id="4103" name="Group 9"/>
          <p:cNvGrpSpPr>
            <a:grpSpLocks/>
          </p:cNvGrpSpPr>
          <p:nvPr/>
        </p:nvGrpSpPr>
        <p:grpSpPr bwMode="auto">
          <a:xfrm>
            <a:off x="79375" y="441325"/>
            <a:ext cx="8983663" cy="900113"/>
            <a:chOff x="79375" y="441325"/>
            <a:chExt cx="8983663" cy="900113"/>
          </a:xfrm>
        </p:grpSpPr>
        <p:sp>
          <p:nvSpPr>
            <p:cNvPr id="12" name="Line 8"/>
            <p:cNvSpPr>
              <a:spLocks noChangeShapeType="1"/>
            </p:cNvSpPr>
            <p:nvPr/>
          </p:nvSpPr>
          <p:spPr bwMode="gray">
            <a:xfrm>
              <a:off x="79375" y="1341438"/>
              <a:ext cx="89836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pic>
          <p:nvPicPr>
            <p:cNvPr id="4106" name="Picture 9" descr="LeedsUniBlack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0338" y="441325"/>
              <a:ext cx="2274887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4" name="Rectangle 4"/>
          <p:cNvSpPr>
            <a:spLocks noGrp="1" noChangeArrowheads="1"/>
          </p:cNvSpPr>
          <p:nvPr>
            <p:ph type="title"/>
          </p:nvPr>
        </p:nvSpPr>
        <p:spPr bwMode="ltGray">
          <a:xfrm>
            <a:off x="355600" y="422275"/>
            <a:ext cx="4876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  <p:sldLayoutId id="2147484064" r:id="rId13"/>
    <p:sldLayoutId id="2147484065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400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71463" indent="-269875" algn="l" rtl="0" eaLnBrk="0" fontAlgn="base" hangingPunct="0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2pPr>
      <a:lvl3pPr marL="542925" indent="-269875" algn="l" rtl="0" eaLnBrk="0" fontAlgn="base" hangingPunct="0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3pPr>
      <a:lvl4pPr marL="809625" indent="-265113" algn="l" rtl="0" eaLnBrk="0" fontAlgn="base" hangingPunct="0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4pPr>
      <a:lvl5pPr marL="1081088" indent="-269875" algn="l" rtl="0" eaLnBrk="0" fontAlgn="base" hangingPunct="0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5pPr>
      <a:lvl6pPr marL="1538288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6pPr>
      <a:lvl7pPr marL="1995488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7pPr>
      <a:lvl8pPr marL="2452688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8pPr>
      <a:lvl9pPr marL="2909888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Mental Models of Eco-Driving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Comparison of Driving Styles in a Simulator</a:t>
            </a:r>
          </a:p>
          <a:p>
            <a:pPr eaLnBrk="1" hangingPunct="1"/>
            <a:endParaRPr lang="en-US" dirty="0"/>
          </a:p>
          <a:p>
            <a:pPr eaLnBrk="1" hangingPunct="1">
              <a:spcAft>
                <a:spcPts val="0"/>
              </a:spcAft>
            </a:pPr>
            <a:r>
              <a:rPr lang="en-US" dirty="0" err="1" smtClean="0"/>
              <a:t>Sanna</a:t>
            </a:r>
            <a:r>
              <a:rPr lang="en-US" dirty="0" smtClean="0"/>
              <a:t> </a:t>
            </a:r>
            <a:r>
              <a:rPr lang="en-US" dirty="0" err="1" smtClean="0"/>
              <a:t>Pampel</a:t>
            </a:r>
            <a:endParaRPr lang="en-US" dirty="0" smtClean="0"/>
          </a:p>
          <a:p>
            <a:pPr eaLnBrk="1" hangingPunct="1">
              <a:spcAft>
                <a:spcPts val="0"/>
              </a:spcAft>
            </a:pPr>
            <a:r>
              <a:rPr lang="en-US" dirty="0" smtClean="0"/>
              <a:t>Samantha </a:t>
            </a:r>
            <a:r>
              <a:rPr lang="en-US" dirty="0" err="1" smtClean="0"/>
              <a:t>Jamson</a:t>
            </a:r>
            <a:endParaRPr lang="en-US" dirty="0" smtClean="0"/>
          </a:p>
          <a:p>
            <a:pPr eaLnBrk="1" hangingPunct="1">
              <a:spcAft>
                <a:spcPts val="0"/>
              </a:spcAft>
            </a:pPr>
            <a:r>
              <a:rPr lang="en-US" dirty="0" smtClean="0"/>
              <a:t>Daryl </a:t>
            </a:r>
            <a:r>
              <a:rPr lang="en-US" dirty="0" err="1" smtClean="0"/>
              <a:t>Hibberd</a:t>
            </a:r>
            <a:endParaRPr lang="en-US" dirty="0" smtClean="0"/>
          </a:p>
          <a:p>
            <a:pPr eaLnBrk="1" hangingPunct="1">
              <a:spcAft>
                <a:spcPts val="0"/>
              </a:spcAft>
            </a:pPr>
            <a:r>
              <a:rPr lang="en-US" dirty="0" smtClean="0"/>
              <a:t>Yvonne Barnard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ltGray">
          <a:xfrm>
            <a:off x="355600" y="420688"/>
            <a:ext cx="48768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6000"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sz="2800" dirty="0" smtClean="0">
                <a:solidFill>
                  <a:schemeClr val="bg1"/>
                </a:solidFill>
              </a:rPr>
              <a:t>Institute for Transport Studies</a:t>
            </a:r>
            <a:endParaRPr lang="en-GB" sz="28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GB" sz="1400" dirty="0">
                <a:solidFill>
                  <a:schemeClr val="bg1"/>
                </a:solidFill>
              </a:rPr>
              <a:t>FACULTY OF </a:t>
            </a:r>
            <a:r>
              <a:rPr lang="en-GB" sz="1400" dirty="0" smtClean="0">
                <a:solidFill>
                  <a:schemeClr val="bg1"/>
                </a:solidFill>
              </a:rPr>
              <a:t>ENVIRONMENT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5152504" cy="738188"/>
          </a:xfrm>
        </p:spPr>
        <p:txBody>
          <a:bodyPr/>
          <a:lstStyle/>
          <a:p>
            <a:r>
              <a:rPr lang="en-GB" dirty="0"/>
              <a:t>Methodology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5601" y="1665288"/>
            <a:ext cx="8032823" cy="434975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16 regular </a:t>
            </a:r>
            <a:r>
              <a:rPr lang="en-GB" dirty="0"/>
              <a:t>drivers </a:t>
            </a:r>
            <a:r>
              <a:rPr lang="en-GB" dirty="0" smtClean="0"/>
              <a:t>were recruited </a:t>
            </a:r>
            <a:r>
              <a:rPr lang="en-GB" dirty="0"/>
              <a:t>for </a:t>
            </a:r>
            <a:r>
              <a:rPr lang="en-GB" dirty="0" smtClean="0"/>
              <a:t>an </a:t>
            </a:r>
            <a:r>
              <a:rPr lang="en-GB" dirty="0"/>
              <a:t>experiment </a:t>
            </a:r>
            <a:r>
              <a:rPr lang="en-GB" dirty="0" smtClean="0"/>
              <a:t>with </a:t>
            </a:r>
            <a:r>
              <a:rPr lang="en-GB" dirty="0"/>
              <a:t>the desktop version (‘Baby Sim’) of the University of Leeds Driving </a:t>
            </a:r>
            <a:r>
              <a:rPr lang="en-GB" dirty="0" smtClean="0"/>
              <a:t>Simulator</a:t>
            </a:r>
          </a:p>
          <a:p>
            <a:pPr marL="614363" lvl="1" indent="-342900">
              <a:buFont typeface="Arial" pitchFamily="34" charset="0"/>
              <a:buChar char="•"/>
            </a:pPr>
            <a:r>
              <a:rPr lang="en-GB" dirty="0" smtClean="0"/>
              <a:t>Participants’ age between </a:t>
            </a:r>
            <a:r>
              <a:rPr lang="en-GB" dirty="0"/>
              <a:t>26 and 43 years </a:t>
            </a:r>
            <a:r>
              <a:rPr lang="en-GB" dirty="0" smtClean="0"/>
              <a:t>(mean: 33.8 </a:t>
            </a:r>
            <a:r>
              <a:rPr lang="en-GB" dirty="0"/>
              <a:t>years, </a:t>
            </a:r>
            <a:r>
              <a:rPr lang="en-GB" dirty="0" smtClean="0"/>
              <a:t>SD: </a:t>
            </a:r>
            <a:r>
              <a:rPr lang="en-GB" dirty="0"/>
              <a:t>5.7 years), 8 </a:t>
            </a:r>
            <a:r>
              <a:rPr lang="en-GB" dirty="0" smtClean="0"/>
              <a:t>male </a:t>
            </a:r>
            <a:r>
              <a:rPr lang="en-GB" dirty="0"/>
              <a:t>(mean </a:t>
            </a:r>
            <a:r>
              <a:rPr lang="en-GB" dirty="0" smtClean="0"/>
              <a:t>age: </a:t>
            </a:r>
            <a:r>
              <a:rPr lang="en-GB" dirty="0"/>
              <a:t>37.0 </a:t>
            </a:r>
            <a:r>
              <a:rPr lang="en-GB" dirty="0" smtClean="0"/>
              <a:t>years); 8 female </a:t>
            </a:r>
            <a:r>
              <a:rPr lang="en-GB" dirty="0"/>
              <a:t>(mean </a:t>
            </a:r>
            <a:r>
              <a:rPr lang="en-GB" dirty="0" smtClean="0"/>
              <a:t>age: </a:t>
            </a:r>
            <a:r>
              <a:rPr lang="en-GB" dirty="0"/>
              <a:t>30.6 years)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The driving simulator collected behavioural data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Voice was recorded</a:t>
            </a:r>
          </a:p>
          <a:p>
            <a:pPr marL="614363" lvl="1" indent="-342900">
              <a:buFont typeface="Arial" pitchFamily="34" charset="0"/>
              <a:buChar char="•"/>
            </a:pPr>
            <a:r>
              <a:rPr lang="en-GB" dirty="0" smtClean="0"/>
              <a:t>Verbal protocols</a:t>
            </a:r>
          </a:p>
          <a:p>
            <a:pPr marL="614363" lvl="1" indent="-342900">
              <a:buFont typeface="Arial" pitchFamily="34" charset="0"/>
              <a:buChar char="•"/>
            </a:pPr>
            <a:r>
              <a:rPr lang="en-GB" dirty="0" smtClean="0"/>
              <a:t>Open interviews</a:t>
            </a:r>
          </a:p>
        </p:txBody>
      </p:sp>
      <p:pic>
        <p:nvPicPr>
          <p:cNvPr id="4" name="Picture 2" descr="M:\My Documents\Ideas and writings\Drawings, tables and graphics\lane_chan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036" y="4437112"/>
            <a:ext cx="2691419" cy="201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82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5152504" cy="738188"/>
          </a:xfrm>
        </p:spPr>
        <p:txBody>
          <a:bodyPr/>
          <a:lstStyle/>
          <a:p>
            <a:r>
              <a:rPr lang="en-GB" dirty="0"/>
              <a:t>Methodology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9171" y="1628800"/>
            <a:ext cx="839796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Three-way (4x2x2) mixed design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Within-subjects factor Instructions (4)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Between subjects factors Gender (2) and Order of Instructions (2)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Sessions began with briefing, practise task and familiarisation drive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Sessions ended with debriefing and explanation of the study’s purpose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848048"/>
              </p:ext>
            </p:extLst>
          </p:nvPr>
        </p:nvGraphicFramePr>
        <p:xfrm>
          <a:off x="827584" y="4005064"/>
          <a:ext cx="7344816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073"/>
                <a:gridCol w="2762899"/>
                <a:gridCol w="2786844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Simulator </a:t>
                      </a:r>
                      <a:r>
                        <a:rPr lang="en-GB" sz="1200" dirty="0" smtClean="0">
                          <a:effectLst/>
                        </a:rPr>
                        <a:t>Drive</a:t>
                      </a:r>
                      <a:endParaRPr lang="en-GB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+mn-ea"/>
                        </a:rPr>
                        <a:t>Safe-Eco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+mn-ea"/>
                        </a:rPr>
                        <a:t> Order</a:t>
                      </a:r>
                      <a:endParaRPr lang="en-GB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Eco-Safe Order</a:t>
                      </a:r>
                      <a:endParaRPr lang="en-GB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1 (urban &amp; motorway)</a:t>
                      </a:r>
                      <a:endParaRPr lang="en-GB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“Drive normally</a:t>
                      </a:r>
                      <a:r>
                        <a:rPr lang="en-GB" sz="1200" dirty="0" smtClean="0">
                          <a:effectLst/>
                        </a:rPr>
                        <a:t>.” (baseline</a:t>
                      </a:r>
                      <a:r>
                        <a:rPr lang="en-GB" sz="1200" baseline="0" dirty="0" smtClean="0">
                          <a:effectLst/>
                        </a:rPr>
                        <a:t>1</a:t>
                      </a:r>
                      <a:r>
                        <a:rPr lang="en-GB" sz="1200" dirty="0" smtClean="0">
                          <a:effectLst/>
                        </a:rPr>
                        <a:t>)</a:t>
                      </a:r>
                      <a:endParaRPr lang="en-GB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“Drive normally</a:t>
                      </a:r>
                      <a:r>
                        <a:rPr lang="en-GB" sz="1200" dirty="0" smtClean="0">
                          <a:effectLst/>
                        </a:rPr>
                        <a:t>.” (baseline1)</a:t>
                      </a:r>
                      <a:endParaRPr lang="en-GB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2 (urban &amp; motorway)</a:t>
                      </a:r>
                      <a:endParaRPr lang="en-GB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“Drive safely</a:t>
                      </a:r>
                      <a:r>
                        <a:rPr lang="en-GB" sz="1200" dirty="0" smtClean="0">
                          <a:effectLst/>
                        </a:rPr>
                        <a:t>.” (safe)</a:t>
                      </a:r>
                      <a:endParaRPr lang="en-GB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“Drive fuel efficiently</a:t>
                      </a:r>
                      <a:r>
                        <a:rPr lang="en-GB" sz="1200" dirty="0" smtClean="0">
                          <a:effectLst/>
                        </a:rPr>
                        <a:t>.” (eco)</a:t>
                      </a:r>
                      <a:endParaRPr lang="en-GB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3 (urban &amp; motorway)</a:t>
                      </a:r>
                      <a:endParaRPr lang="en-GB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“Drive fuel efficiently</a:t>
                      </a:r>
                      <a:r>
                        <a:rPr lang="en-GB" sz="1200" dirty="0" smtClean="0">
                          <a:effectLst/>
                        </a:rPr>
                        <a:t>.” (eco)</a:t>
                      </a:r>
                      <a:endParaRPr lang="en-GB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“Drive safely</a:t>
                      </a:r>
                      <a:r>
                        <a:rPr lang="en-GB" sz="1200" dirty="0" smtClean="0">
                          <a:effectLst/>
                        </a:rPr>
                        <a:t>.” (safe)</a:t>
                      </a:r>
                      <a:endParaRPr lang="en-GB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4 (urban &amp; motorway)</a:t>
                      </a:r>
                      <a:endParaRPr lang="en-GB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“Drive normally</a:t>
                      </a:r>
                      <a:r>
                        <a:rPr lang="en-GB" sz="1200" dirty="0" smtClean="0">
                          <a:effectLst/>
                        </a:rPr>
                        <a:t>.” (baseline2)</a:t>
                      </a:r>
                      <a:endParaRPr lang="en-GB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“Drive normally</a:t>
                      </a:r>
                      <a:r>
                        <a:rPr lang="en-GB" sz="1200" dirty="0" smtClean="0">
                          <a:effectLst/>
                        </a:rPr>
                        <a:t>.” (baseline2)</a:t>
                      </a:r>
                      <a:endParaRPr lang="en-GB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6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pic>
        <p:nvPicPr>
          <p:cNvPr id="2052" name="Picture 4" descr="acceleration_scenari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91" y="2132856"/>
            <a:ext cx="7383422" cy="133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46" y="4290021"/>
            <a:ext cx="7406970" cy="137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195736" y="5805264"/>
            <a:ext cx="421689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7345" indent="-347345" algn="ctr">
              <a:lnSpc>
                <a:spcPts val="12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1200" b="1" dirty="0" smtClean="0"/>
              <a:t>Braking Scenario: Approaching </a:t>
            </a:r>
            <a:r>
              <a:rPr lang="en-GB" sz="1200" b="1" dirty="0"/>
              <a:t>a junction with red traffic lights</a:t>
            </a:r>
            <a:endParaRPr lang="en-GB" sz="1200" b="1" kern="0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195736" y="3573016"/>
            <a:ext cx="421689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7345" indent="-347345" algn="ctr">
              <a:lnSpc>
                <a:spcPts val="12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1200" b="1" dirty="0" smtClean="0"/>
              <a:t>Acceleration Scenario: Urban </a:t>
            </a:r>
            <a:r>
              <a:rPr lang="en-GB" sz="1200" b="1" dirty="0"/>
              <a:t>junction with lights turning from red to green</a:t>
            </a:r>
            <a:endParaRPr lang="en-GB" sz="1200" b="1" kern="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5600" y="1665288"/>
            <a:ext cx="8429625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Eco-Driving driving was tested for Acceleration and Braking…</a:t>
            </a:r>
          </a:p>
        </p:txBody>
      </p:sp>
    </p:spTree>
    <p:extLst>
      <p:ext uri="{BB962C8B-B14F-4D97-AF65-F5344CB8AC3E}">
        <p14:creationId xmlns:p14="http://schemas.microsoft.com/office/powerpoint/2010/main" val="292845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pic>
        <p:nvPicPr>
          <p:cNvPr id="3075" name="Picture 3" descr="filler_secti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665885" cy="106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7665886" cy="135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175519" y="5805264"/>
            <a:ext cx="421689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7345" indent="-347345" algn="ctr">
              <a:lnSpc>
                <a:spcPts val="12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1200" b="1" dirty="0" smtClean="0"/>
              <a:t>Car-following Scenario: </a:t>
            </a:r>
            <a:r>
              <a:rPr lang="en-GB" sz="1200" b="1" dirty="0"/>
              <a:t>Motorway with busy traffic</a:t>
            </a:r>
            <a:endParaRPr lang="en-GB" sz="1200" b="1" kern="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195736" y="3573016"/>
            <a:ext cx="421689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7345" indent="-347345" algn="ctr">
              <a:lnSpc>
                <a:spcPts val="12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1200" b="1" dirty="0" smtClean="0"/>
              <a:t>Cruising Scenario: </a:t>
            </a:r>
            <a:r>
              <a:rPr lang="en-GB" sz="1200" b="1" dirty="0"/>
              <a:t>Urban, slightly curvy road without junction</a:t>
            </a:r>
            <a:endParaRPr lang="en-GB" sz="1200" b="1" kern="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5600" y="1665288"/>
            <a:ext cx="8429625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… as well as for Cruising and Car-following</a:t>
            </a:r>
          </a:p>
        </p:txBody>
      </p:sp>
    </p:spTree>
    <p:extLst>
      <p:ext uri="{BB962C8B-B14F-4D97-AF65-F5344CB8AC3E}">
        <p14:creationId xmlns:p14="http://schemas.microsoft.com/office/powerpoint/2010/main" val="306651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175519" y="5805264"/>
            <a:ext cx="421689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7345" indent="-347345" algn="ctr">
              <a:lnSpc>
                <a:spcPts val="12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1200" b="1" dirty="0" smtClean="0"/>
              <a:t>Motorway Section with Car-following Scenario</a:t>
            </a:r>
            <a:endParaRPr lang="en-GB" sz="1200" b="1" kern="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195736" y="3645024"/>
            <a:ext cx="421689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7345" indent="-347345" algn="ctr">
              <a:lnSpc>
                <a:spcPts val="12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1200" b="1" dirty="0" smtClean="0"/>
              <a:t>Example of an Urban Section with Acceleration, Braking and </a:t>
            </a:r>
            <a:r>
              <a:rPr lang="en-GB" sz="1200" b="1" dirty="0"/>
              <a:t>C</a:t>
            </a:r>
            <a:r>
              <a:rPr lang="en-GB" sz="1200" b="1" dirty="0" smtClean="0"/>
              <a:t>ruising Scenarios</a:t>
            </a:r>
            <a:endParaRPr lang="en-GB" sz="1200" b="1" kern="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5600" y="1665288"/>
            <a:ext cx="8429625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Every Set of Drives </a:t>
            </a:r>
            <a:r>
              <a:rPr lang="en-GB" kern="0" dirty="0"/>
              <a:t>i</a:t>
            </a:r>
            <a:r>
              <a:rPr lang="en-GB" kern="0" dirty="0" smtClean="0"/>
              <a:t>ncluded all four Scenarios</a:t>
            </a:r>
          </a:p>
        </p:txBody>
      </p:sp>
      <p:pic>
        <p:nvPicPr>
          <p:cNvPr id="3074" name="Picture 2" descr="M:\My Documents\Ideas and writings\Drawings, tables and graphics\road_layout_run_1_for_presentations_lef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89" y="2492896"/>
            <a:ext cx="840828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M:\My Documents\Ideas and writings\Drawings, tables and graphics\road_layout_run_1_for_presentations_righ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787278"/>
            <a:ext cx="8429626" cy="94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1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of Behavioural Data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5600" y="1665288"/>
            <a:ext cx="8429625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Acceleration Scenario: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2204864"/>
            <a:ext cx="4572000" cy="365741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200" dirty="0">
                <a:solidFill>
                  <a:srgbClr val="000005"/>
                </a:solidFill>
                <a:latin typeface="Arial"/>
              </a:rPr>
              <a:t>The </a:t>
            </a:r>
            <a:r>
              <a:rPr lang="en-GB" sz="1200" b="1" dirty="0">
                <a:solidFill>
                  <a:srgbClr val="000005"/>
                </a:solidFill>
                <a:latin typeface="Arial"/>
              </a:rPr>
              <a:t>maximum accelerator pedal angle 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is </a:t>
            </a:r>
            <a:r>
              <a:rPr lang="en-GB" sz="1200" b="1" dirty="0">
                <a:solidFill>
                  <a:srgbClr val="000005"/>
                </a:solidFill>
                <a:latin typeface="Arial"/>
              </a:rPr>
              <a:t>lower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 for eco-driving compared to </a:t>
            </a:r>
            <a:r>
              <a:rPr lang="en-GB" sz="1200" dirty="0" smtClean="0">
                <a:solidFill>
                  <a:srgbClr val="000005"/>
                </a:solidFill>
                <a:latin typeface="Arial"/>
              </a:rPr>
              <a:t>the baseline drives:</a:t>
            </a:r>
            <a:endParaRPr lang="en-GB" sz="1200" dirty="0">
              <a:solidFill>
                <a:srgbClr val="000005"/>
              </a:solidFill>
              <a:latin typeface="Arial"/>
            </a:endParaRP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en-GB" sz="1200" dirty="0" smtClean="0">
              <a:solidFill>
                <a:srgbClr val="000005"/>
              </a:solidFill>
              <a:latin typeface="Arial"/>
            </a:endParaRPr>
          </a:p>
          <a:p>
            <a:pPr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en-GB" sz="1200" dirty="0" smtClean="0">
              <a:solidFill>
                <a:srgbClr val="000005"/>
              </a:solidFill>
              <a:latin typeface="Arial"/>
            </a:endParaRPr>
          </a:p>
          <a:p>
            <a:pPr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en-GB" sz="1200" dirty="0" smtClean="0">
              <a:solidFill>
                <a:srgbClr val="000005"/>
              </a:solidFill>
              <a:latin typeface="Arial"/>
            </a:endParaRPr>
          </a:p>
          <a:p>
            <a:pPr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200" dirty="0" smtClean="0">
                <a:solidFill>
                  <a:srgbClr val="000005"/>
                </a:solidFill>
                <a:latin typeface="Arial"/>
              </a:rPr>
              <a:t>F(3,36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) = 6.314, p = .001, partial eta squared = .</a:t>
            </a:r>
            <a:r>
              <a:rPr lang="en-GB" sz="1200" dirty="0" smtClean="0">
                <a:solidFill>
                  <a:srgbClr val="000005"/>
                </a:solidFill>
                <a:latin typeface="Arial"/>
              </a:rPr>
              <a:t>345</a:t>
            </a:r>
            <a:endParaRPr lang="en-GB" sz="1200" dirty="0">
              <a:solidFill>
                <a:srgbClr val="000005"/>
              </a:solidFill>
              <a:latin typeface="Arial"/>
            </a:endParaRP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en-GB" sz="1200" dirty="0" smtClean="0">
              <a:solidFill>
                <a:srgbClr val="000005"/>
              </a:solidFill>
              <a:latin typeface="Arial"/>
            </a:endParaRP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en-GB" sz="1200" dirty="0">
              <a:solidFill>
                <a:srgbClr val="000005"/>
              </a:solidFill>
              <a:latin typeface="Arial"/>
            </a:endParaRP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200" dirty="0" smtClean="0">
                <a:solidFill>
                  <a:srgbClr val="000005"/>
                </a:solidFill>
                <a:latin typeface="Arial"/>
              </a:rPr>
              <a:t>The </a:t>
            </a:r>
            <a:r>
              <a:rPr lang="en-GB" sz="1200" b="1" dirty="0">
                <a:solidFill>
                  <a:srgbClr val="000005"/>
                </a:solidFill>
                <a:latin typeface="Arial"/>
              </a:rPr>
              <a:t>standard deviation of positive acceleration 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is </a:t>
            </a:r>
            <a:r>
              <a:rPr lang="en-GB" sz="1200" b="1" dirty="0">
                <a:solidFill>
                  <a:srgbClr val="000005"/>
                </a:solidFill>
                <a:latin typeface="Arial"/>
              </a:rPr>
              <a:t>lower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 for eco-driving compared </a:t>
            </a:r>
            <a:r>
              <a:rPr lang="en-GB" sz="1200" dirty="0" smtClean="0">
                <a:solidFill>
                  <a:srgbClr val="000005"/>
                </a:solidFill>
                <a:latin typeface="Arial"/>
              </a:rPr>
              <a:t>to the 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safe </a:t>
            </a:r>
            <a:r>
              <a:rPr lang="en-GB" sz="1200" dirty="0" smtClean="0">
                <a:solidFill>
                  <a:srgbClr val="000005"/>
                </a:solidFill>
                <a:latin typeface="Arial"/>
              </a:rPr>
              <a:t>drive:</a:t>
            </a: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en-GB" sz="1200" dirty="0">
              <a:solidFill>
                <a:srgbClr val="000005"/>
              </a:solidFill>
              <a:latin typeface="Arial"/>
            </a:endParaRP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en-GB" sz="1200" dirty="0" smtClean="0">
              <a:solidFill>
                <a:srgbClr val="000005"/>
              </a:solidFill>
              <a:latin typeface="Arial"/>
            </a:endParaRP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en-GB" sz="1200" dirty="0">
              <a:solidFill>
                <a:srgbClr val="000005"/>
              </a:solidFill>
              <a:latin typeface="Arial"/>
            </a:endParaRP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GB" sz="1200" dirty="0">
                <a:solidFill>
                  <a:srgbClr val="000005"/>
                </a:solidFill>
                <a:latin typeface="Arial"/>
              </a:rPr>
              <a:t>F(3,36) = 4.466, p = .009, partial eta squared = .</a:t>
            </a:r>
            <a:r>
              <a:rPr lang="en-GB" sz="1200" dirty="0" smtClean="0">
                <a:solidFill>
                  <a:srgbClr val="000005"/>
                </a:solidFill>
                <a:latin typeface="Arial"/>
              </a:rPr>
              <a:t>271</a:t>
            </a:r>
            <a:endParaRPr lang="en-GB" sz="1200" dirty="0">
              <a:solidFill>
                <a:srgbClr val="000005"/>
              </a:solidFill>
              <a:latin typeface="Arial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115178"/>
              </p:ext>
            </p:extLst>
          </p:nvPr>
        </p:nvGraphicFramePr>
        <p:xfrm>
          <a:off x="5184825" y="1988840"/>
          <a:ext cx="3600400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766478"/>
              </p:ext>
            </p:extLst>
          </p:nvPr>
        </p:nvGraphicFramePr>
        <p:xfrm>
          <a:off x="367474" y="2708920"/>
          <a:ext cx="336550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200"/>
                <a:gridCol w="673100"/>
                <a:gridCol w="698500"/>
                <a:gridCol w="609600"/>
                <a:gridCol w="6731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Baseline 1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Safe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Eco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Baseline 2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effectLst/>
                        </a:rPr>
                        <a:t>Mean (</a:t>
                      </a:r>
                      <a:r>
                        <a:rPr lang="en-GB" sz="11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°</a:t>
                      </a:r>
                      <a:r>
                        <a:rPr lang="en-GB" sz="1100" u="none" strike="noStrike" dirty="0" smtClean="0">
                          <a:effectLst/>
                        </a:rPr>
                        <a:t>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48.75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44.06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27.31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47.06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u="none" strike="noStrike" dirty="0" smtClean="0">
                          <a:effectLst/>
                        </a:rPr>
                        <a:t>SE (</a:t>
                      </a:r>
                      <a:r>
                        <a:rPr lang="en-GB" sz="11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°</a:t>
                      </a:r>
                      <a:r>
                        <a:rPr lang="en-GB" sz="1100" u="none" strike="noStrike" dirty="0" smtClean="0">
                          <a:effectLst/>
                        </a:rPr>
                        <a:t>)</a:t>
                      </a:r>
                      <a:endParaRPr lang="en-GB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5.45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6.27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2.28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5.92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545843"/>
              </p:ext>
            </p:extLst>
          </p:nvPr>
        </p:nvGraphicFramePr>
        <p:xfrm>
          <a:off x="355600" y="4869160"/>
          <a:ext cx="349632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366"/>
                <a:gridCol w="687738"/>
                <a:gridCol w="576064"/>
                <a:gridCol w="668888"/>
                <a:gridCol w="69926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Baseline 1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Safe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Eco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Baseline 2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effectLst/>
                        </a:rPr>
                        <a:t>Mean (</a:t>
                      </a:r>
                      <a:r>
                        <a:rPr lang="en-GB" sz="11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m/s</a:t>
                      </a:r>
                      <a:r>
                        <a:rPr lang="en-GB" sz="1100" baseline="300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en-GB" sz="1100" u="none" strike="noStrike" dirty="0" smtClean="0">
                          <a:effectLst/>
                        </a:rPr>
                        <a:t>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0.90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0.91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0.70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0.94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u="none" strike="noStrike" dirty="0" smtClean="0">
                          <a:effectLst/>
                        </a:rPr>
                        <a:t>SE (</a:t>
                      </a:r>
                      <a:r>
                        <a:rPr lang="en-GB" sz="11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m/s</a:t>
                      </a:r>
                      <a:r>
                        <a:rPr lang="en-GB" sz="1100" baseline="300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en-GB" sz="1100" u="none" strike="noStrike" dirty="0" smtClean="0">
                          <a:effectLst/>
                        </a:rPr>
                        <a:t>)</a:t>
                      </a:r>
                      <a:endParaRPr lang="en-GB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0.05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0.05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0.05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0.06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971483"/>
              </p:ext>
            </p:extLst>
          </p:nvPr>
        </p:nvGraphicFramePr>
        <p:xfrm>
          <a:off x="5221487" y="4221088"/>
          <a:ext cx="3563738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442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of Behavioural Data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55600" y="1665288"/>
            <a:ext cx="8429625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Braking Scenario:</a:t>
            </a:r>
          </a:p>
        </p:txBody>
      </p:sp>
      <p:sp>
        <p:nvSpPr>
          <p:cNvPr id="6" name="Rectangle 5"/>
          <p:cNvSpPr/>
          <p:nvPr/>
        </p:nvSpPr>
        <p:spPr>
          <a:xfrm>
            <a:off x="288032" y="2276872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200" dirty="0">
                <a:solidFill>
                  <a:srgbClr val="000005"/>
                </a:solidFill>
                <a:latin typeface="Arial"/>
              </a:rPr>
              <a:t>The </a:t>
            </a:r>
            <a:r>
              <a:rPr lang="en-GB" sz="1200" b="1" dirty="0">
                <a:solidFill>
                  <a:srgbClr val="000005"/>
                </a:solidFill>
                <a:latin typeface="Arial"/>
              </a:rPr>
              <a:t>average negative acceleration 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is </a:t>
            </a:r>
            <a:r>
              <a:rPr lang="en-GB" sz="1200" b="1" dirty="0">
                <a:solidFill>
                  <a:srgbClr val="000005"/>
                </a:solidFill>
                <a:latin typeface="Arial"/>
              </a:rPr>
              <a:t>lower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 for eco-driving compared to </a:t>
            </a:r>
            <a:r>
              <a:rPr lang="en-GB" sz="1200" dirty="0" smtClean="0">
                <a:solidFill>
                  <a:srgbClr val="000005"/>
                </a:solidFill>
                <a:latin typeface="Arial"/>
              </a:rPr>
              <a:t>the baseline and safe drives:</a:t>
            </a: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en-GB" sz="1200" dirty="0">
              <a:solidFill>
                <a:srgbClr val="000005"/>
              </a:solidFill>
              <a:latin typeface="Arial"/>
            </a:endParaRP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en-GB" sz="1200" dirty="0" smtClean="0">
              <a:solidFill>
                <a:srgbClr val="000005"/>
              </a:solidFill>
              <a:latin typeface="Arial"/>
            </a:endParaRP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en-GB" sz="1200" dirty="0">
              <a:solidFill>
                <a:srgbClr val="000005"/>
              </a:solidFill>
              <a:latin typeface="Arial"/>
            </a:endParaRP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200" dirty="0">
                <a:solidFill>
                  <a:srgbClr val="000005"/>
                </a:solidFill>
                <a:latin typeface="Arial"/>
              </a:rPr>
              <a:t>[F(1.748,20.970) = 9.086, p = .002, partial eta squared = .431]</a:t>
            </a: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en-GB" sz="1200" dirty="0">
              <a:solidFill>
                <a:srgbClr val="000000"/>
              </a:solidFill>
              <a:latin typeface="Arial"/>
              <a:ea typeface="Times New Roman"/>
              <a:cs typeface="TimesNewRomanPSMT"/>
            </a:endParaRP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200" b="1" dirty="0">
                <a:solidFill>
                  <a:srgbClr val="000005"/>
                </a:solidFill>
                <a:latin typeface="Arial"/>
              </a:rPr>
              <a:t>Women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 (mean = 157.00N, SE = 12.56N) had </a:t>
            </a:r>
            <a:r>
              <a:rPr lang="en-GB" sz="1200" b="1" dirty="0">
                <a:solidFill>
                  <a:srgbClr val="000005"/>
                </a:solidFill>
                <a:latin typeface="Arial"/>
              </a:rPr>
              <a:t>higher maximum brake pressure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 than </a:t>
            </a:r>
            <a:r>
              <a:rPr lang="en-GB" sz="1200" b="1" dirty="0">
                <a:solidFill>
                  <a:srgbClr val="000005"/>
                </a:solidFill>
                <a:latin typeface="Arial"/>
              </a:rPr>
              <a:t>men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 [mean = 105.69N, SE = 12.56N, F(1,12) = 6.378, p = .027, r = .347]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98797"/>
              </p:ext>
            </p:extLst>
          </p:nvPr>
        </p:nvGraphicFramePr>
        <p:xfrm>
          <a:off x="355600" y="2780928"/>
          <a:ext cx="349632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366"/>
                <a:gridCol w="687738"/>
                <a:gridCol w="648072"/>
                <a:gridCol w="596880"/>
                <a:gridCol w="69926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Baseline 1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Safe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Eco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Baseline 2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effectLst/>
                        </a:rPr>
                        <a:t>Mean (</a:t>
                      </a:r>
                      <a:r>
                        <a:rPr lang="en-GB" sz="11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m/s</a:t>
                      </a:r>
                      <a:r>
                        <a:rPr lang="en-GB" sz="1100" baseline="300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en-GB" sz="1100" u="none" strike="noStrike" dirty="0" smtClean="0">
                          <a:effectLst/>
                        </a:rPr>
                        <a:t>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-0.72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-0.68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-0.56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-0.72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effectLst/>
                        </a:rPr>
                        <a:t>SE (</a:t>
                      </a:r>
                      <a:r>
                        <a:rPr lang="en-GB" sz="11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m/s</a:t>
                      </a:r>
                      <a:r>
                        <a:rPr lang="en-GB" sz="1100" baseline="300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en-GB" sz="1100" u="none" strike="noStrike" dirty="0" smtClean="0">
                          <a:effectLst/>
                        </a:rPr>
                        <a:t>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0.03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0.04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0.03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0.05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377155"/>
              </p:ext>
            </p:extLst>
          </p:nvPr>
        </p:nvGraphicFramePr>
        <p:xfrm>
          <a:off x="5203591" y="2132856"/>
          <a:ext cx="3600400" cy="1803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704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of Behavioural Data</a:t>
            </a:r>
          </a:p>
        </p:txBody>
      </p:sp>
      <p:sp>
        <p:nvSpPr>
          <p:cNvPr id="6" name="Rectangle 5"/>
          <p:cNvSpPr/>
          <p:nvPr/>
        </p:nvSpPr>
        <p:spPr>
          <a:xfrm>
            <a:off x="288032" y="2276872"/>
            <a:ext cx="4572000" cy="365741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200" dirty="0">
                <a:solidFill>
                  <a:srgbClr val="000005"/>
                </a:solidFill>
                <a:latin typeface="Arial"/>
              </a:rPr>
              <a:t>The </a:t>
            </a:r>
            <a:r>
              <a:rPr lang="en-GB" sz="1200" b="1" dirty="0">
                <a:solidFill>
                  <a:srgbClr val="000005"/>
                </a:solidFill>
                <a:latin typeface="Arial"/>
              </a:rPr>
              <a:t>average speed 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is </a:t>
            </a:r>
            <a:r>
              <a:rPr lang="en-GB" sz="1200" b="1" dirty="0">
                <a:solidFill>
                  <a:srgbClr val="000005"/>
                </a:solidFill>
                <a:latin typeface="Arial"/>
              </a:rPr>
              <a:t>lower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 for eco-driving compared to </a:t>
            </a:r>
            <a:r>
              <a:rPr lang="en-GB" sz="1200" dirty="0" smtClean="0">
                <a:solidFill>
                  <a:srgbClr val="000005"/>
                </a:solidFill>
                <a:latin typeface="Arial"/>
              </a:rPr>
              <a:t>the baseline and 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safe </a:t>
            </a:r>
            <a:r>
              <a:rPr lang="en-GB" sz="1200" dirty="0" smtClean="0">
                <a:solidFill>
                  <a:srgbClr val="000005"/>
                </a:solidFill>
                <a:latin typeface="Arial"/>
              </a:rPr>
              <a:t>drives.</a:t>
            </a: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en-GB" sz="1200" dirty="0">
              <a:solidFill>
                <a:srgbClr val="000005"/>
              </a:solidFill>
              <a:latin typeface="Arial"/>
            </a:endParaRP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en-GB" sz="1200" dirty="0" smtClean="0">
              <a:solidFill>
                <a:srgbClr val="000005"/>
              </a:solidFill>
              <a:latin typeface="Arial"/>
            </a:endParaRP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en-GB" sz="1200" dirty="0">
              <a:solidFill>
                <a:srgbClr val="000005"/>
              </a:solidFill>
              <a:latin typeface="Arial"/>
            </a:endParaRP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GB" sz="1200" dirty="0">
                <a:solidFill>
                  <a:srgbClr val="000005"/>
                </a:solidFill>
                <a:latin typeface="Arial"/>
              </a:rPr>
              <a:t>F(3,36) = 18.038, p </a:t>
            </a:r>
            <a:r>
              <a:rPr lang="en-GB" sz="1200" dirty="0" smtClean="0">
                <a:solidFill>
                  <a:srgbClr val="000005"/>
                </a:solidFill>
                <a:latin typeface="Arial"/>
              </a:rPr>
              <a:t>&lt; 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.</a:t>
            </a:r>
            <a:r>
              <a:rPr lang="en-GB" sz="1200" dirty="0" smtClean="0">
                <a:solidFill>
                  <a:srgbClr val="000005"/>
                </a:solidFill>
                <a:latin typeface="Arial"/>
              </a:rPr>
              <a:t>001, 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partial eta squared = .601</a:t>
            </a: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en-GB" sz="1200" dirty="0" smtClean="0">
              <a:solidFill>
                <a:srgbClr val="000005"/>
              </a:solidFill>
              <a:latin typeface="Arial"/>
            </a:endParaRP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en-GB" sz="1200" dirty="0">
              <a:solidFill>
                <a:srgbClr val="000005"/>
              </a:solidFill>
              <a:latin typeface="Arial"/>
            </a:endParaRP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200" dirty="0">
                <a:solidFill>
                  <a:srgbClr val="000005"/>
                </a:solidFill>
                <a:latin typeface="Arial"/>
              </a:rPr>
              <a:t>The </a:t>
            </a:r>
            <a:r>
              <a:rPr lang="en-GB" sz="1200" b="1" dirty="0">
                <a:solidFill>
                  <a:srgbClr val="000005"/>
                </a:solidFill>
                <a:latin typeface="Arial"/>
              </a:rPr>
              <a:t>standard deviation of positive acceleration 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is </a:t>
            </a:r>
            <a:r>
              <a:rPr lang="en-GB" sz="1200" b="1" dirty="0">
                <a:solidFill>
                  <a:srgbClr val="000005"/>
                </a:solidFill>
                <a:latin typeface="Arial"/>
              </a:rPr>
              <a:t>lower 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for eco-driving compared to </a:t>
            </a:r>
            <a:r>
              <a:rPr lang="en-GB" sz="1200" dirty="0" smtClean="0">
                <a:solidFill>
                  <a:srgbClr val="000005"/>
                </a:solidFill>
                <a:latin typeface="Arial"/>
              </a:rPr>
              <a:t>the baseline and safe drives.</a:t>
            </a: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en-GB" sz="1200" dirty="0">
              <a:solidFill>
                <a:srgbClr val="000005"/>
              </a:solidFill>
              <a:latin typeface="Arial"/>
            </a:endParaRP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en-GB" sz="1200" dirty="0" smtClean="0">
              <a:solidFill>
                <a:srgbClr val="000005"/>
              </a:solidFill>
              <a:latin typeface="Arial"/>
            </a:endParaRP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en-GB" sz="1200" dirty="0">
              <a:solidFill>
                <a:srgbClr val="000005"/>
              </a:solidFill>
              <a:latin typeface="Arial"/>
            </a:endParaRP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GB" sz="1200" dirty="0">
                <a:solidFill>
                  <a:srgbClr val="000005"/>
                </a:solidFill>
                <a:latin typeface="Arial"/>
              </a:rPr>
              <a:t>F(3,36) = 7.941, p </a:t>
            </a:r>
            <a:r>
              <a:rPr lang="en-GB" sz="1200" dirty="0" smtClean="0">
                <a:solidFill>
                  <a:srgbClr val="000005"/>
                </a:solidFill>
                <a:latin typeface="Arial"/>
              </a:rPr>
              <a:t>&lt; 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.</a:t>
            </a:r>
            <a:r>
              <a:rPr lang="en-GB" sz="1200" dirty="0" smtClean="0">
                <a:solidFill>
                  <a:srgbClr val="000005"/>
                </a:solidFill>
                <a:latin typeface="Arial"/>
              </a:rPr>
              <a:t>001, 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partial eta squared = .</a:t>
            </a:r>
            <a:r>
              <a:rPr lang="en-GB" sz="1200" dirty="0" smtClean="0">
                <a:solidFill>
                  <a:srgbClr val="000005"/>
                </a:solidFill>
                <a:latin typeface="Arial"/>
              </a:rPr>
              <a:t>398</a:t>
            </a:r>
            <a:endParaRPr lang="en-GB" sz="1200" dirty="0">
              <a:solidFill>
                <a:srgbClr val="000005"/>
              </a:solidFill>
              <a:latin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5600" y="1665288"/>
            <a:ext cx="8429625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Cruising Scenario: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143061"/>
              </p:ext>
            </p:extLst>
          </p:nvPr>
        </p:nvGraphicFramePr>
        <p:xfrm>
          <a:off x="355600" y="2780928"/>
          <a:ext cx="349632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366"/>
                <a:gridCol w="748070"/>
                <a:gridCol w="598456"/>
                <a:gridCol w="586164"/>
                <a:gridCol w="69926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Baseline 1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Safe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Eco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Baseline 2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effectLst/>
                        </a:rPr>
                        <a:t>Mean (mph)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39.88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39.23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37.13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40.14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effectLst/>
                        </a:rPr>
                        <a:t>SE (mph)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0.41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0.53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0.50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0.56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52301"/>
              </p:ext>
            </p:extLst>
          </p:nvPr>
        </p:nvGraphicFramePr>
        <p:xfrm>
          <a:off x="4993531" y="2121571"/>
          <a:ext cx="3791694" cy="1803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310428"/>
              </p:ext>
            </p:extLst>
          </p:nvPr>
        </p:nvGraphicFramePr>
        <p:xfrm>
          <a:off x="355600" y="4866878"/>
          <a:ext cx="3496321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366"/>
                <a:gridCol w="673263"/>
                <a:gridCol w="626132"/>
                <a:gridCol w="633296"/>
                <a:gridCol w="69926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Baseline 1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Safe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Eco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Baseline 2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effectLst/>
                        </a:rPr>
                        <a:t>Mean (</a:t>
                      </a:r>
                      <a:r>
                        <a:rPr lang="en-GB" sz="11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m/s</a:t>
                      </a:r>
                      <a:r>
                        <a:rPr lang="en-GB" sz="1100" baseline="300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en-GB" sz="1100" u="none" strike="noStrike" dirty="0" smtClean="0">
                          <a:effectLst/>
                        </a:rPr>
                        <a:t>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0.39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0.36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0.28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0.41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effectLst/>
                        </a:rPr>
                        <a:t>SE (</a:t>
                      </a:r>
                      <a:r>
                        <a:rPr lang="en-GB" sz="11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m/s</a:t>
                      </a:r>
                      <a:r>
                        <a:rPr lang="en-GB" sz="1100" baseline="300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en-GB" sz="1100" u="none" strike="noStrike" dirty="0" smtClean="0">
                          <a:effectLst/>
                        </a:rPr>
                        <a:t>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0.02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0.02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0.02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0.03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648771"/>
              </p:ext>
            </p:extLst>
          </p:nvPr>
        </p:nvGraphicFramePr>
        <p:xfrm>
          <a:off x="4993531" y="4286808"/>
          <a:ext cx="3791694" cy="173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583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of Behavioural Data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288032" y="2204864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200" dirty="0">
                <a:solidFill>
                  <a:srgbClr val="000005"/>
                </a:solidFill>
                <a:latin typeface="Arial"/>
              </a:rPr>
              <a:t>The </a:t>
            </a:r>
            <a:r>
              <a:rPr lang="en-GB" sz="1200" b="1" dirty="0">
                <a:solidFill>
                  <a:srgbClr val="000005"/>
                </a:solidFill>
                <a:latin typeface="Arial"/>
              </a:rPr>
              <a:t>standard deviation of positive acceleration 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is </a:t>
            </a:r>
            <a:r>
              <a:rPr lang="en-GB" sz="1200" b="1" dirty="0">
                <a:solidFill>
                  <a:srgbClr val="000005"/>
                </a:solidFill>
                <a:latin typeface="Arial"/>
              </a:rPr>
              <a:t>lower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 for eco-driving compared to </a:t>
            </a:r>
            <a:r>
              <a:rPr lang="en-GB" sz="1200" dirty="0" smtClean="0">
                <a:solidFill>
                  <a:srgbClr val="000005"/>
                </a:solidFill>
                <a:latin typeface="Arial"/>
              </a:rPr>
              <a:t>the baseline drives.</a:t>
            </a: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en-GB" sz="1200" dirty="0">
              <a:solidFill>
                <a:srgbClr val="000005"/>
              </a:solidFill>
              <a:latin typeface="Arial"/>
            </a:endParaRP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en-GB" sz="1200" dirty="0" smtClean="0">
              <a:solidFill>
                <a:srgbClr val="000005"/>
              </a:solidFill>
              <a:latin typeface="Arial"/>
            </a:endParaRP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en-GB" sz="1200" dirty="0">
              <a:solidFill>
                <a:srgbClr val="000005"/>
              </a:solidFill>
              <a:latin typeface="Arial"/>
            </a:endParaRP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GB" sz="1200" dirty="0">
                <a:solidFill>
                  <a:srgbClr val="000005"/>
                </a:solidFill>
                <a:latin typeface="Arial"/>
              </a:rPr>
              <a:t>F(3,36) = 10.891, p &lt;</a:t>
            </a:r>
            <a:r>
              <a:rPr lang="en-GB" sz="1200" dirty="0" smtClean="0">
                <a:solidFill>
                  <a:srgbClr val="000005"/>
                </a:solidFill>
                <a:latin typeface="Arial"/>
              </a:rPr>
              <a:t> 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.</a:t>
            </a:r>
            <a:r>
              <a:rPr lang="en-GB" sz="1200" dirty="0" smtClean="0">
                <a:solidFill>
                  <a:srgbClr val="000005"/>
                </a:solidFill>
                <a:latin typeface="Arial"/>
              </a:rPr>
              <a:t>001, 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partial eta squared = .476</a:t>
            </a: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en-GB" sz="1200" dirty="0">
              <a:solidFill>
                <a:srgbClr val="000005"/>
              </a:solidFill>
              <a:latin typeface="Arial"/>
            </a:endParaRP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200" dirty="0">
                <a:solidFill>
                  <a:srgbClr val="000005"/>
                </a:solidFill>
                <a:latin typeface="Arial"/>
              </a:rPr>
              <a:t>The </a:t>
            </a:r>
            <a:r>
              <a:rPr lang="en-GB" sz="1200" b="1" dirty="0">
                <a:solidFill>
                  <a:srgbClr val="000005"/>
                </a:solidFill>
                <a:latin typeface="Arial"/>
              </a:rPr>
              <a:t>standard deviation of negative acceleration 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is </a:t>
            </a:r>
            <a:r>
              <a:rPr lang="en-GB" sz="1200" b="1" dirty="0">
                <a:solidFill>
                  <a:srgbClr val="000005"/>
                </a:solidFill>
                <a:latin typeface="Arial"/>
              </a:rPr>
              <a:t>lower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 for eco-driving compared to </a:t>
            </a:r>
            <a:r>
              <a:rPr lang="en-GB" sz="1200" dirty="0" smtClean="0">
                <a:solidFill>
                  <a:srgbClr val="000005"/>
                </a:solidFill>
                <a:latin typeface="Arial"/>
              </a:rPr>
              <a:t>the baseline (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1) </a:t>
            </a:r>
            <a:r>
              <a:rPr lang="en-GB" sz="1200" dirty="0" smtClean="0">
                <a:solidFill>
                  <a:srgbClr val="000005"/>
                </a:solidFill>
                <a:latin typeface="Arial"/>
              </a:rPr>
              <a:t>drive.</a:t>
            </a: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en-GB" sz="1200" dirty="0" smtClean="0">
              <a:solidFill>
                <a:srgbClr val="000005"/>
              </a:solidFill>
              <a:latin typeface="Arial"/>
            </a:endParaRP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en-GB" sz="1200" dirty="0">
              <a:solidFill>
                <a:srgbClr val="000005"/>
              </a:solidFill>
              <a:latin typeface="Arial"/>
            </a:endParaRP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GB" sz="1200" dirty="0" smtClean="0">
              <a:solidFill>
                <a:srgbClr val="000005"/>
              </a:solidFill>
              <a:latin typeface="Arial"/>
            </a:endParaRP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GB" sz="1200" dirty="0" smtClean="0">
                <a:solidFill>
                  <a:srgbClr val="000005"/>
                </a:solidFill>
                <a:latin typeface="Arial"/>
              </a:rPr>
              <a:t>Wilcoxon 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signed-rank test, p = .010</a:t>
            </a: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GB" sz="1200" dirty="0">
              <a:solidFill>
                <a:srgbClr val="000000"/>
              </a:solidFill>
              <a:latin typeface="Arial"/>
              <a:ea typeface="Times New Roman"/>
              <a:cs typeface="TimesNewRomanPSMT"/>
            </a:endParaRP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GB" sz="1200" b="1" dirty="0">
                <a:solidFill>
                  <a:srgbClr val="000005"/>
                </a:solidFill>
                <a:latin typeface="Arial"/>
              </a:rPr>
              <a:t>Standard deviation of negative acceleration </a:t>
            </a:r>
            <a:r>
              <a:rPr lang="en-GB" sz="1200" dirty="0" smtClean="0">
                <a:solidFill>
                  <a:srgbClr val="000005"/>
                </a:solidFill>
                <a:latin typeface="Arial"/>
              </a:rPr>
              <a:t>in the 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eco </a:t>
            </a:r>
            <a:r>
              <a:rPr lang="en-GB" sz="1200" dirty="0" smtClean="0">
                <a:solidFill>
                  <a:srgbClr val="000005"/>
                </a:solidFill>
                <a:latin typeface="Arial"/>
              </a:rPr>
              <a:t>drive is 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significantly </a:t>
            </a:r>
            <a:r>
              <a:rPr lang="en-GB" sz="1200" b="1" dirty="0">
                <a:solidFill>
                  <a:srgbClr val="000005"/>
                </a:solidFill>
                <a:latin typeface="Arial"/>
              </a:rPr>
              <a:t>higher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 for </a:t>
            </a:r>
            <a:r>
              <a:rPr lang="en-GB" sz="1200" b="1" dirty="0">
                <a:solidFill>
                  <a:srgbClr val="000005"/>
                </a:solidFill>
                <a:latin typeface="Arial"/>
              </a:rPr>
              <a:t>women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 (mean = -.19 m/s</a:t>
            </a:r>
            <a:r>
              <a:rPr lang="en-GB" sz="1200" baseline="30000" dirty="0">
                <a:solidFill>
                  <a:srgbClr val="000005"/>
                </a:solidFill>
                <a:latin typeface="Arial"/>
              </a:rPr>
              <a:t>2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, SE = .046 m/s</a:t>
            </a:r>
            <a:r>
              <a:rPr lang="en-GB" sz="1200" baseline="30000" dirty="0">
                <a:solidFill>
                  <a:srgbClr val="000005"/>
                </a:solidFill>
                <a:latin typeface="Arial"/>
              </a:rPr>
              <a:t>2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) </a:t>
            </a:r>
            <a:r>
              <a:rPr lang="en-GB" sz="1200" b="1" dirty="0">
                <a:solidFill>
                  <a:srgbClr val="000005"/>
                </a:solidFill>
                <a:latin typeface="Arial"/>
              </a:rPr>
              <a:t>than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 for </a:t>
            </a:r>
            <a:r>
              <a:rPr lang="en-GB" sz="1200" b="1" dirty="0">
                <a:solidFill>
                  <a:srgbClr val="000005"/>
                </a:solidFill>
                <a:latin typeface="Arial"/>
              </a:rPr>
              <a:t>men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 (mean = -.11 m/s</a:t>
            </a:r>
            <a:r>
              <a:rPr lang="en-GB" sz="1200" baseline="30000" dirty="0">
                <a:solidFill>
                  <a:srgbClr val="000005"/>
                </a:solidFill>
                <a:latin typeface="Arial"/>
              </a:rPr>
              <a:t>2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, SE = .008 m/s</a:t>
            </a:r>
            <a:r>
              <a:rPr lang="en-GB" sz="1200" baseline="30000" dirty="0">
                <a:solidFill>
                  <a:srgbClr val="000005"/>
                </a:solidFill>
                <a:latin typeface="Arial"/>
              </a:rPr>
              <a:t>2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, p = .015).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55600" y="1665288"/>
            <a:ext cx="8429625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Car-following Scenario: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216091"/>
              </p:ext>
            </p:extLst>
          </p:nvPr>
        </p:nvGraphicFramePr>
        <p:xfrm>
          <a:off x="379582" y="2708920"/>
          <a:ext cx="3472337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8042"/>
                <a:gridCol w="720080"/>
                <a:gridCol w="620796"/>
                <a:gridCol w="628952"/>
                <a:gridCol w="69446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Baseline 1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Safe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Eco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Baseline 2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effectLst/>
                        </a:rPr>
                        <a:t>Mean (</a:t>
                      </a:r>
                      <a:r>
                        <a:rPr lang="en-GB" sz="11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m/s</a:t>
                      </a:r>
                      <a:r>
                        <a:rPr lang="en-GB" sz="1100" baseline="300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en-GB" sz="1100" u="none" strike="noStrike" dirty="0" smtClean="0">
                          <a:effectLst/>
                        </a:rPr>
                        <a:t>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0.39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0.31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0.25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0.35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effectLst/>
                        </a:rPr>
                        <a:t>SE (</a:t>
                      </a:r>
                      <a:r>
                        <a:rPr lang="en-GB" sz="11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m/s</a:t>
                      </a:r>
                      <a:r>
                        <a:rPr lang="en-GB" sz="1100" baseline="300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en-GB" sz="1100" u="none" strike="noStrike" dirty="0" smtClean="0">
                          <a:effectLst/>
                        </a:rPr>
                        <a:t>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0.03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0.02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0.03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0.02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637174"/>
              </p:ext>
            </p:extLst>
          </p:nvPr>
        </p:nvGraphicFramePr>
        <p:xfrm>
          <a:off x="5076055" y="2204864"/>
          <a:ext cx="3709169" cy="173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273423"/>
              </p:ext>
            </p:extLst>
          </p:nvPr>
        </p:nvGraphicFramePr>
        <p:xfrm>
          <a:off x="379583" y="4509120"/>
          <a:ext cx="3472336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8041"/>
                <a:gridCol w="720080"/>
                <a:gridCol w="620797"/>
                <a:gridCol w="628951"/>
                <a:gridCol w="69446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Baseline 1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Safe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Eco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Baseline 2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effectLst/>
                        </a:rPr>
                        <a:t>Mean (</a:t>
                      </a:r>
                      <a:r>
                        <a:rPr lang="en-GB" sz="11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m/s</a:t>
                      </a:r>
                      <a:r>
                        <a:rPr lang="en-GB" sz="1100" baseline="300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en-GB" sz="1100" u="none" strike="noStrike" dirty="0" smtClean="0">
                          <a:effectLst/>
                        </a:rPr>
                        <a:t>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0.30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0.22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0.15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0.21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effectLst/>
                        </a:rPr>
                        <a:t>SE (</a:t>
                      </a:r>
                      <a:r>
                        <a:rPr lang="en-GB" sz="11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m/s</a:t>
                      </a:r>
                      <a:r>
                        <a:rPr lang="en-GB" sz="1100" baseline="300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en-GB" sz="1100" u="none" strike="noStrike" dirty="0" smtClean="0">
                          <a:effectLst/>
                        </a:rPr>
                        <a:t>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0.08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0.05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0.03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0.03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898549"/>
              </p:ext>
            </p:extLst>
          </p:nvPr>
        </p:nvGraphicFramePr>
        <p:xfrm>
          <a:off x="5076055" y="4328522"/>
          <a:ext cx="3709170" cy="1659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518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of </a:t>
            </a:r>
            <a:r>
              <a:rPr lang="en-GB" dirty="0" smtClean="0"/>
              <a:t>Verbal Data</a:t>
            </a:r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55600" y="1665288"/>
            <a:ext cx="8429625" cy="183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Some </a:t>
            </a:r>
            <a:r>
              <a:rPr lang="en-GB" kern="0" dirty="0"/>
              <a:t>G</a:t>
            </a:r>
            <a:r>
              <a:rPr lang="en-GB" kern="0" dirty="0" smtClean="0"/>
              <a:t>eneral Points: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kern="0" dirty="0" smtClean="0"/>
              <a:t>All verbal recordings were transcribed and coded into nodes, forming higher level categories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kern="0" dirty="0" smtClean="0"/>
              <a:t>The categories differ a lot from participant to participant, but some observations could be made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23527" y="3969544"/>
            <a:ext cx="8429625" cy="46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ECO-DRIVING Category:</a:t>
            </a:r>
            <a:endParaRPr lang="en-GB" kern="0" dirty="0"/>
          </a:p>
          <a:p>
            <a:endParaRPr lang="en-GB" kern="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987824" y="4437112"/>
            <a:ext cx="2808312" cy="222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Cruising Scenario:</a:t>
            </a:r>
          </a:p>
          <a:p>
            <a:r>
              <a:rPr lang="en-GB" sz="1200" dirty="0" smtClean="0"/>
              <a:t>“</a:t>
            </a:r>
            <a:r>
              <a:rPr lang="en-GB" sz="1200" dirty="0"/>
              <a:t>I kind of kept the a constant speed as much as I </a:t>
            </a:r>
            <a:r>
              <a:rPr lang="en-GB" sz="1200" dirty="0" smtClean="0"/>
              <a:t>could” (male, 39 y.)</a:t>
            </a:r>
          </a:p>
          <a:p>
            <a:r>
              <a:rPr lang="en-GB" sz="1200" dirty="0" smtClean="0"/>
              <a:t> </a:t>
            </a:r>
            <a:endParaRPr lang="en-GB" sz="1200" dirty="0"/>
          </a:p>
          <a:p>
            <a:r>
              <a:rPr lang="en-GB" sz="1200" dirty="0" smtClean="0"/>
              <a:t>“</a:t>
            </a:r>
            <a:r>
              <a:rPr lang="en-GB" sz="1200" dirty="0"/>
              <a:t>tried not to go as fast </a:t>
            </a:r>
          </a:p>
          <a:p>
            <a:r>
              <a:rPr lang="en-GB" sz="1200" dirty="0"/>
              <a:t>So I kept it down towards </a:t>
            </a:r>
            <a:r>
              <a:rPr lang="en-GB" sz="1200" dirty="0" smtClean="0"/>
              <a:t>thirty;</a:t>
            </a:r>
            <a:endParaRPr lang="en-GB" sz="1200" dirty="0"/>
          </a:p>
          <a:p>
            <a:r>
              <a:rPr lang="en-GB" sz="1200" dirty="0"/>
              <a:t>Watched the </a:t>
            </a:r>
            <a:r>
              <a:rPr lang="en-GB" sz="1200" dirty="0" smtClean="0"/>
              <a:t>revs” (male, 37 y.)</a:t>
            </a:r>
          </a:p>
          <a:p>
            <a:endParaRPr lang="en-GB" sz="1200" dirty="0" smtClean="0"/>
          </a:p>
          <a:p>
            <a:r>
              <a:rPr lang="en-GB" sz="1200" dirty="0" smtClean="0"/>
              <a:t>“My car seems to like between sixty to seventy” (male, 40 y.)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84168" y="4438853"/>
            <a:ext cx="2808312" cy="189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Braking Scenario:</a:t>
            </a:r>
          </a:p>
          <a:p>
            <a:r>
              <a:rPr lang="en-GB" sz="1200" dirty="0" smtClean="0"/>
              <a:t>“</a:t>
            </a:r>
            <a:r>
              <a:rPr lang="en-GB" sz="1200" dirty="0"/>
              <a:t>Which means I just take my foot off the </a:t>
            </a:r>
            <a:r>
              <a:rPr lang="en-GB" sz="1200" dirty="0" smtClean="0"/>
              <a:t>gas, because </a:t>
            </a:r>
            <a:r>
              <a:rPr lang="en-GB" sz="1200" dirty="0"/>
              <a:t>a see a red light </a:t>
            </a:r>
            <a:r>
              <a:rPr lang="en-GB" sz="1200" dirty="0" smtClean="0"/>
              <a:t>overhead; </a:t>
            </a:r>
            <a:r>
              <a:rPr lang="en-GB" sz="1200" dirty="0"/>
              <a:t>a</a:t>
            </a:r>
            <a:r>
              <a:rPr lang="en-GB" sz="1200" dirty="0" smtClean="0"/>
              <a:t>nd </a:t>
            </a:r>
            <a:r>
              <a:rPr lang="en-GB" sz="1200" dirty="0"/>
              <a:t>that to me is more fuel </a:t>
            </a:r>
            <a:r>
              <a:rPr lang="en-GB" sz="1200" dirty="0" smtClean="0"/>
              <a:t>efficient” (female, 27 y.)</a:t>
            </a:r>
          </a:p>
          <a:p>
            <a:endParaRPr lang="en-GB" sz="1200" dirty="0"/>
          </a:p>
          <a:p>
            <a:r>
              <a:rPr lang="en-GB" sz="1200" dirty="0" smtClean="0"/>
              <a:t>“I </a:t>
            </a:r>
            <a:r>
              <a:rPr lang="en-GB" sz="1200" dirty="0"/>
              <a:t>have been reading somewhere that this is free </a:t>
            </a:r>
            <a:r>
              <a:rPr lang="en-GB" sz="1200" dirty="0" smtClean="0"/>
              <a:t>petrol, coasting. Don’t </a:t>
            </a:r>
            <a:r>
              <a:rPr lang="en-GB" sz="1200" dirty="0"/>
              <a:t>know how true it </a:t>
            </a:r>
            <a:r>
              <a:rPr lang="en-GB" sz="1200" dirty="0" smtClean="0"/>
              <a:t>is” (male, 37 y.)</a:t>
            </a: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438853"/>
            <a:ext cx="2592288" cy="1526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Acceleration Scenario:</a:t>
            </a:r>
          </a:p>
          <a:p>
            <a:r>
              <a:rPr lang="en-GB" sz="1200" dirty="0" smtClean="0"/>
              <a:t>“So </a:t>
            </a:r>
            <a:r>
              <a:rPr lang="en-GB" sz="1200" dirty="0"/>
              <a:t>really take my time going up to </a:t>
            </a:r>
            <a:r>
              <a:rPr lang="en-GB" sz="1200" dirty="0" smtClean="0"/>
              <a:t>sixty” (male, 39 y.)</a:t>
            </a:r>
          </a:p>
          <a:p>
            <a:endParaRPr lang="en-GB" sz="1200" dirty="0"/>
          </a:p>
          <a:p>
            <a:r>
              <a:rPr lang="en-GB" sz="1200" dirty="0" smtClean="0"/>
              <a:t>“</a:t>
            </a:r>
            <a:r>
              <a:rPr lang="en-GB" sz="1200" dirty="0"/>
              <a:t>This time no hard </a:t>
            </a:r>
            <a:r>
              <a:rPr lang="en-GB" sz="1200" dirty="0" smtClean="0"/>
              <a:t>acceleration” “I </a:t>
            </a:r>
            <a:r>
              <a:rPr lang="en-GB" sz="1200" dirty="0"/>
              <a:t>did not accelerate as </a:t>
            </a:r>
            <a:r>
              <a:rPr lang="en-GB" sz="1200" dirty="0" smtClean="0"/>
              <a:t>hard” (male, 37 y.)</a:t>
            </a:r>
          </a:p>
        </p:txBody>
      </p:sp>
    </p:spTree>
    <p:extLst>
      <p:ext uri="{BB962C8B-B14F-4D97-AF65-F5344CB8AC3E}">
        <p14:creationId xmlns:p14="http://schemas.microsoft.com/office/powerpoint/2010/main" val="201037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970" y="2218789"/>
            <a:ext cx="5336150" cy="14401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 studied Business and Economics Science in the Leibniz University of Hanover from 2003 to 2008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Majored in Information Systems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Dissertation about Mobile Tourist Guides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373532"/>
            <a:ext cx="134415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32856"/>
            <a:ext cx="291728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94638" y="4077072"/>
            <a:ext cx="2520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Photo: Courtesy of University of Hanover</a:t>
            </a:r>
            <a:endParaRPr lang="en-GB" sz="1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5600" y="1665288"/>
            <a:ext cx="8429625" cy="61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Sanna Pampel</a:t>
            </a:r>
          </a:p>
          <a:p>
            <a:endParaRPr lang="en-GB" kern="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141250" y="4509120"/>
            <a:ext cx="639119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kern="0" dirty="0" smtClean="0"/>
              <a:t>Worked full-time in IT from 2008 to 2012, mostly on user interfaces for in-house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kern="0" dirty="0" smtClean="0"/>
              <a:t>Began PhD in Transport Studies in November 2012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sz="1600" kern="0" dirty="0" smtClean="0"/>
              <a:t>First of three studies is completed and currently written up – the results are presented here</a:t>
            </a:r>
          </a:p>
          <a:p>
            <a:endParaRPr lang="en-GB" kern="0" dirty="0" smtClean="0"/>
          </a:p>
        </p:txBody>
      </p:sp>
    </p:spTree>
    <p:extLst>
      <p:ext uri="{BB962C8B-B14F-4D97-AF65-F5344CB8AC3E}">
        <p14:creationId xmlns:p14="http://schemas.microsoft.com/office/powerpoint/2010/main" val="183554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of </a:t>
            </a:r>
            <a:r>
              <a:rPr lang="en-GB" dirty="0" smtClean="0"/>
              <a:t>Verbal Data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88032" y="4365104"/>
            <a:ext cx="4572000" cy="15286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200" dirty="0">
                <a:solidFill>
                  <a:srgbClr val="000005"/>
                </a:solidFill>
                <a:latin typeface="Arial"/>
              </a:rPr>
              <a:t>The </a:t>
            </a:r>
            <a:r>
              <a:rPr lang="en-GB" sz="1200" b="1" dirty="0" smtClean="0">
                <a:solidFill>
                  <a:srgbClr val="000005"/>
                </a:solidFill>
                <a:latin typeface="Arial"/>
              </a:rPr>
              <a:t>percentage of verbal protocols coded in ACTION </a:t>
            </a:r>
            <a:r>
              <a:rPr lang="en-GB" sz="1200" dirty="0" smtClean="0">
                <a:solidFill>
                  <a:srgbClr val="000005"/>
                </a:solidFill>
                <a:latin typeface="Arial"/>
              </a:rPr>
              <a:t>is </a:t>
            </a:r>
            <a:r>
              <a:rPr lang="en-GB" sz="1200" b="1" dirty="0" smtClean="0">
                <a:solidFill>
                  <a:srgbClr val="000005"/>
                </a:solidFill>
                <a:latin typeface="Arial"/>
              </a:rPr>
              <a:t>higher</a:t>
            </a:r>
            <a:r>
              <a:rPr lang="en-GB" sz="1200" dirty="0" smtClean="0">
                <a:solidFill>
                  <a:srgbClr val="000005"/>
                </a:solidFill>
                <a:latin typeface="Arial"/>
              </a:rPr>
              <a:t> 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for eco-driving compared </a:t>
            </a:r>
            <a:r>
              <a:rPr lang="en-GB" sz="1200" dirty="0" smtClean="0">
                <a:solidFill>
                  <a:srgbClr val="000005"/>
                </a:solidFill>
                <a:latin typeface="Arial"/>
              </a:rPr>
              <a:t>to the safe drive.</a:t>
            </a: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en-GB" sz="1200" dirty="0">
              <a:solidFill>
                <a:srgbClr val="000005"/>
              </a:solidFill>
              <a:latin typeface="Arial"/>
            </a:endParaRP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en-GB" sz="1200" dirty="0" smtClean="0">
              <a:solidFill>
                <a:srgbClr val="000005"/>
              </a:solidFill>
              <a:latin typeface="Arial"/>
            </a:endParaRP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en-GB" sz="1200" dirty="0" smtClean="0">
              <a:solidFill>
                <a:srgbClr val="000005"/>
              </a:solidFill>
              <a:latin typeface="Arial"/>
            </a:endParaRP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200" dirty="0"/>
              <a:t>F(3,33) = 3.423, p = .028, 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partial eta squared </a:t>
            </a:r>
            <a:r>
              <a:rPr lang="en-GB" sz="1200" dirty="0" smtClean="0"/>
              <a:t>= </a:t>
            </a:r>
            <a:r>
              <a:rPr lang="en-GB" sz="1200" dirty="0"/>
              <a:t>.</a:t>
            </a:r>
            <a:r>
              <a:rPr lang="en-GB" sz="1200" dirty="0" smtClean="0"/>
              <a:t>237</a:t>
            </a:r>
            <a:endParaRPr lang="en-GB" sz="1200" dirty="0">
              <a:solidFill>
                <a:srgbClr val="000005"/>
              </a:solidFill>
              <a:latin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55600" y="1665288"/>
            <a:ext cx="8429625" cy="233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ACTION Category:</a:t>
            </a:r>
            <a:endParaRPr lang="en-GB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kern="0" dirty="0" smtClean="0"/>
              <a:t>Contains every statement about the participants’ own actions, summing up to 1414 references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kern="0" dirty="0" smtClean="0"/>
              <a:t>Largest subnodes are speed maintenance (799 references) and speed decrease (506 references)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kern="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995271"/>
              </p:ext>
            </p:extLst>
          </p:nvPr>
        </p:nvGraphicFramePr>
        <p:xfrm>
          <a:off x="355600" y="4869160"/>
          <a:ext cx="336550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200"/>
                <a:gridCol w="673100"/>
                <a:gridCol w="698500"/>
                <a:gridCol w="609600"/>
                <a:gridCol w="6731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Baseline 1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Safe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Eco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Baseline 2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Mean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0.29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0.28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0.35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0.27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0.02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0.02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0.03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0.03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581555"/>
              </p:ext>
            </p:extLst>
          </p:nvPr>
        </p:nvGraphicFramePr>
        <p:xfrm>
          <a:off x="5224845" y="4221088"/>
          <a:ext cx="3719686" cy="1803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312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of </a:t>
            </a:r>
            <a:r>
              <a:rPr lang="en-GB" dirty="0" smtClean="0"/>
              <a:t>Verbal Data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88032" y="4535172"/>
            <a:ext cx="4572000" cy="15286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200" dirty="0">
                <a:solidFill>
                  <a:srgbClr val="000005"/>
                </a:solidFill>
                <a:latin typeface="Arial"/>
              </a:rPr>
              <a:t>The </a:t>
            </a:r>
            <a:r>
              <a:rPr lang="en-GB" sz="1200" b="1" dirty="0" smtClean="0">
                <a:solidFill>
                  <a:srgbClr val="000005"/>
                </a:solidFill>
                <a:latin typeface="Arial"/>
              </a:rPr>
              <a:t>percentage of verbal protocols coded in ENVIRONMENT </a:t>
            </a:r>
            <a:r>
              <a:rPr lang="en-GB" sz="1200" dirty="0" smtClean="0">
                <a:solidFill>
                  <a:srgbClr val="000005"/>
                </a:solidFill>
                <a:latin typeface="Arial"/>
              </a:rPr>
              <a:t>is </a:t>
            </a:r>
            <a:r>
              <a:rPr lang="en-GB" sz="1200" b="1" dirty="0" smtClean="0">
                <a:solidFill>
                  <a:srgbClr val="000005"/>
                </a:solidFill>
                <a:latin typeface="Arial"/>
              </a:rPr>
              <a:t>lower</a:t>
            </a:r>
            <a:r>
              <a:rPr lang="en-GB" sz="1200" dirty="0" smtClean="0">
                <a:solidFill>
                  <a:srgbClr val="000005"/>
                </a:solidFill>
                <a:latin typeface="Arial"/>
              </a:rPr>
              <a:t> 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for eco-driving compared to </a:t>
            </a:r>
            <a:r>
              <a:rPr lang="en-GB" sz="1200" dirty="0" smtClean="0">
                <a:solidFill>
                  <a:srgbClr val="000005"/>
                </a:solidFill>
                <a:latin typeface="Arial"/>
              </a:rPr>
              <a:t>the safe drive.</a:t>
            </a: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en-GB" sz="1200" dirty="0">
              <a:solidFill>
                <a:srgbClr val="000005"/>
              </a:solidFill>
              <a:latin typeface="Arial"/>
            </a:endParaRP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en-GB" sz="1200" dirty="0" smtClean="0">
              <a:solidFill>
                <a:srgbClr val="000005"/>
              </a:solidFill>
              <a:latin typeface="Arial"/>
            </a:endParaRP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en-GB" sz="1200" dirty="0" smtClean="0">
              <a:solidFill>
                <a:srgbClr val="000005"/>
              </a:solidFill>
              <a:latin typeface="Arial"/>
            </a:endParaRPr>
          </a:p>
          <a:p>
            <a:pPr lvl="0" algn="just" fontAlgn="auto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200" dirty="0"/>
              <a:t>F(3,33) = 2.967, p = .046, </a:t>
            </a:r>
            <a:r>
              <a:rPr lang="en-GB" sz="1200" dirty="0">
                <a:solidFill>
                  <a:srgbClr val="000005"/>
                </a:solidFill>
                <a:latin typeface="Arial"/>
              </a:rPr>
              <a:t>partial eta squared </a:t>
            </a:r>
            <a:r>
              <a:rPr lang="en-GB" sz="1200" dirty="0" smtClean="0"/>
              <a:t>= </a:t>
            </a:r>
            <a:r>
              <a:rPr lang="en-GB" sz="1200" dirty="0"/>
              <a:t>.</a:t>
            </a:r>
            <a:r>
              <a:rPr lang="en-GB" sz="1200" dirty="0" smtClean="0"/>
              <a:t>212</a:t>
            </a:r>
            <a:endParaRPr lang="en-GB" sz="1200" dirty="0" smtClean="0">
              <a:solidFill>
                <a:srgbClr val="000005"/>
              </a:solidFill>
              <a:latin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55600" y="1665288"/>
            <a:ext cx="8429625" cy="255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ENVIRONMENT Category: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kern="0" dirty="0" smtClean="0"/>
              <a:t>Contains all statements about anything in the world around the participant in the simulator (1539 references)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kern="0" dirty="0" smtClean="0"/>
              <a:t>The largest sub-node is road users (880 references); other sub-nodes are events, road and road features, traffic lights and landscape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532171"/>
              </p:ext>
            </p:extLst>
          </p:nvPr>
        </p:nvGraphicFramePr>
        <p:xfrm>
          <a:off x="355600" y="5013734"/>
          <a:ext cx="336550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200"/>
                <a:gridCol w="673100"/>
                <a:gridCol w="698500"/>
                <a:gridCol w="609600"/>
                <a:gridCol w="6731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Baseline 1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Safe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Eco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Baseline 2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Mean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0.41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0.42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0.32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0.43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0.04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0.04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0.05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0.06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753095"/>
              </p:ext>
            </p:extLst>
          </p:nvPr>
        </p:nvGraphicFramePr>
        <p:xfrm>
          <a:off x="5162668" y="4433664"/>
          <a:ext cx="3575670" cy="173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352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and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1" y="1665288"/>
            <a:ext cx="5728568" cy="23397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Knowledge: 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Behaviour changes when people were asked to drive eco-friendly.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/>
              <a:t>E</a:t>
            </a:r>
            <a:r>
              <a:rPr lang="en-GB" dirty="0" smtClean="0"/>
              <a:t>co-driving behaviour does not only differ from ‘normal’, but also from ‘safe’ driving.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Speed were slower than for safe driving, although slower speeds are known to be safer (Taylor et al., 2000).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91683"/>
            <a:ext cx="1872208" cy="249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55600" y="4725144"/>
            <a:ext cx="842962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kern="0" dirty="0" smtClean="0"/>
              <a:t>Less steep acceleration/deceleration during eco-driving, but some drivers already drove slower into the braking scenario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kern="0" dirty="0" smtClean="0"/>
              <a:t>It could not be shown that speed was more constant during eco-driving, although some drivers mentioned a constant speed as their eco-driving strategy</a:t>
            </a:r>
          </a:p>
        </p:txBody>
      </p:sp>
      <p:sp>
        <p:nvSpPr>
          <p:cNvPr id="6" name="Rectangle 5"/>
          <p:cNvSpPr/>
          <p:nvPr/>
        </p:nvSpPr>
        <p:spPr>
          <a:xfrm>
            <a:off x="6588224" y="4221088"/>
            <a:ext cx="20162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latin typeface="Calibri" panose="020F0502020204030204" pitchFamily="34" charset="0"/>
              </a:rPr>
              <a:t>© Muriel </a:t>
            </a:r>
            <a:r>
              <a:rPr lang="en-GB" sz="800" dirty="0" err="1">
                <a:latin typeface="Calibri" panose="020F0502020204030204" pitchFamily="34" charset="0"/>
              </a:rPr>
              <a:t>Lasure</a:t>
            </a:r>
            <a:r>
              <a:rPr lang="en-GB" sz="800" dirty="0">
                <a:latin typeface="Calibri" panose="020F0502020204030204" pitchFamily="34" charset="0"/>
              </a:rPr>
              <a:t> | </a:t>
            </a:r>
            <a:r>
              <a:rPr lang="en-GB" sz="800" dirty="0" err="1">
                <a:latin typeface="Calibri" panose="020F0502020204030204" pitchFamily="34" charset="0"/>
              </a:rPr>
              <a:t>Dreamstime</a:t>
            </a:r>
            <a:r>
              <a:rPr lang="en-GB" sz="800" dirty="0">
                <a:latin typeface="Calibri" panose="020F0502020204030204" pitchFamily="34" charset="0"/>
              </a:rPr>
              <a:t> Stock Photos</a:t>
            </a:r>
          </a:p>
        </p:txBody>
      </p:sp>
    </p:spTree>
    <p:extLst>
      <p:ext uri="{BB962C8B-B14F-4D97-AF65-F5344CB8AC3E}">
        <p14:creationId xmlns:p14="http://schemas.microsoft.com/office/powerpoint/2010/main" val="50263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and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Rules: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No significant results for the rule-based behaviours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Skills</a:t>
            </a:r>
            <a:r>
              <a:rPr lang="en-GB" dirty="0"/>
              <a:t>: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/>
              <a:t>Smoother pedal actions </a:t>
            </a:r>
            <a:r>
              <a:rPr lang="en-GB" dirty="0" smtClean="0"/>
              <a:t>during eco-driving compared to safe driving in the acceleration scenario</a:t>
            </a:r>
            <a:endParaRPr lang="en-GB" dirty="0"/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/>
              <a:t>No such effect </a:t>
            </a:r>
            <a:r>
              <a:rPr lang="en-GB" dirty="0" smtClean="0"/>
              <a:t>in the braking scenario</a:t>
            </a:r>
            <a:endParaRPr lang="en-GB" dirty="0"/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/>
              <a:t>During cruising and motorway driving pedal actions were smoother for eco- than for normal driving</a:t>
            </a:r>
          </a:p>
          <a:p>
            <a:pPr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0908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and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Between-subjects: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Some Gender effects for brake pedal pressure and SD of negative acceleration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Effects have not yet occurred in the literature and could be attributed to pedals of desktop simulator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/>
              <a:t>Results by Graving et al. (2010) could not be </a:t>
            </a:r>
            <a:r>
              <a:rPr lang="en-GB" dirty="0" smtClean="0"/>
              <a:t>supported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Whether or not the safe run was placed before the eco run had no effect on the eco run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07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and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Verbal Protocols and Interviews: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The drivers had a stronger focus on their own actions during eco-driving than during safe driving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The focus on the environment around the drivers was lower for eco- than for safe driving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The participants made several statements about eco-driving – at different degrees of correctness and effectiveness – and actual behavioural execution</a:t>
            </a:r>
          </a:p>
        </p:txBody>
      </p:sp>
    </p:spTree>
    <p:extLst>
      <p:ext uri="{BB962C8B-B14F-4D97-AF65-F5344CB8AC3E}">
        <p14:creationId xmlns:p14="http://schemas.microsoft.com/office/powerpoint/2010/main" val="20416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and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Limitations: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Desktop simulator with sensitive pedals and steering wheel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No rear view mirrors, so difficult to consider possible traffic behind participant vehicle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Absence of traffic in participants’ lane in urban/rural roads, and generally fewer hazards than in the real world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Requirement to stay in middle lane on the motorway</a:t>
            </a:r>
          </a:p>
        </p:txBody>
      </p:sp>
    </p:spTree>
    <p:extLst>
      <p:ext uri="{BB962C8B-B14F-4D97-AF65-F5344CB8AC3E}">
        <p14:creationId xmlns:p14="http://schemas.microsoft.com/office/powerpoint/2010/main" val="288727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and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Fuel-consumption model could help with evaluation of eco-driving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Future studies with larger samples and more realistic driving conditions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Can lead to typology of ‘eco-drivers’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Results useful for design of EDSS</a:t>
            </a:r>
          </a:p>
        </p:txBody>
      </p:sp>
    </p:spTree>
    <p:extLst>
      <p:ext uri="{BB962C8B-B14F-4D97-AF65-F5344CB8AC3E}">
        <p14:creationId xmlns:p14="http://schemas.microsoft.com/office/powerpoint/2010/main" val="213353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for your attention!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Contact:</a:t>
            </a:r>
          </a:p>
          <a:p>
            <a:pPr>
              <a:spcAft>
                <a:spcPts val="0"/>
              </a:spcAft>
            </a:pPr>
            <a:r>
              <a:rPr lang="en-GB" sz="1600" dirty="0"/>
              <a:t>Sanna Pampel</a:t>
            </a:r>
          </a:p>
          <a:p>
            <a:pPr>
              <a:spcAft>
                <a:spcPts val="0"/>
              </a:spcAft>
            </a:pPr>
            <a:r>
              <a:rPr lang="en-GB" sz="1600" dirty="0" smtClean="0"/>
              <a:t>Postgraduate Research Student</a:t>
            </a:r>
            <a:endParaRPr lang="en-GB" sz="1600" dirty="0"/>
          </a:p>
          <a:p>
            <a:pPr>
              <a:spcAft>
                <a:spcPts val="0"/>
              </a:spcAft>
            </a:pPr>
            <a:r>
              <a:rPr lang="en-GB" sz="1600" dirty="0"/>
              <a:t>Institute for Transport Studies</a:t>
            </a:r>
          </a:p>
          <a:p>
            <a:pPr>
              <a:spcAft>
                <a:spcPts val="0"/>
              </a:spcAft>
            </a:pPr>
            <a:r>
              <a:rPr lang="en-GB" sz="1600" dirty="0"/>
              <a:t>University of Leeds</a:t>
            </a:r>
          </a:p>
          <a:p>
            <a:pPr>
              <a:spcAft>
                <a:spcPts val="0"/>
              </a:spcAft>
            </a:pPr>
            <a:r>
              <a:rPr lang="en-GB" sz="1600" dirty="0"/>
              <a:t>+44 (0)113 34 31797</a:t>
            </a:r>
          </a:p>
          <a:p>
            <a:pPr>
              <a:spcAft>
                <a:spcPts val="0"/>
              </a:spcAft>
            </a:pPr>
            <a:r>
              <a:rPr lang="en-GB" sz="1600" u="sng" dirty="0"/>
              <a:t>tssmp@leeds.ac.uk</a:t>
            </a:r>
            <a:endParaRPr lang="en-GB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16832"/>
            <a:ext cx="1333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4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665288"/>
            <a:ext cx="8536880" cy="4349750"/>
          </a:xfrm>
        </p:spPr>
        <p:txBody>
          <a:bodyPr/>
          <a:lstStyle/>
          <a:p>
            <a:r>
              <a:rPr lang="en-GB" dirty="0" smtClean="0"/>
              <a:t>1 Introduction</a:t>
            </a:r>
          </a:p>
          <a:p>
            <a:r>
              <a:rPr lang="en-GB" dirty="0" smtClean="0"/>
              <a:t>2 Effective Eco-Driving and Support Systems</a:t>
            </a:r>
          </a:p>
          <a:p>
            <a:r>
              <a:rPr lang="en-GB" dirty="0" smtClean="0"/>
              <a:t>3 Framework for Mental Models of Eco-Driving</a:t>
            </a:r>
          </a:p>
          <a:p>
            <a:r>
              <a:rPr lang="en-GB" dirty="0" smtClean="0"/>
              <a:t>3 Rationale and Hypotheses</a:t>
            </a:r>
          </a:p>
          <a:p>
            <a:r>
              <a:rPr lang="en-GB" dirty="0" smtClean="0"/>
              <a:t>4 Methodology</a:t>
            </a:r>
          </a:p>
          <a:p>
            <a:r>
              <a:rPr lang="en-GB" dirty="0"/>
              <a:t>5</a:t>
            </a:r>
            <a:r>
              <a:rPr lang="en-GB" dirty="0" smtClean="0"/>
              <a:t> Results of Behavioural Data</a:t>
            </a:r>
          </a:p>
          <a:p>
            <a:r>
              <a:rPr lang="en-GB" dirty="0" smtClean="0"/>
              <a:t>6 Results of Verbal Data</a:t>
            </a:r>
          </a:p>
          <a:p>
            <a:r>
              <a:rPr lang="en-GB" dirty="0"/>
              <a:t>7</a:t>
            </a:r>
            <a:r>
              <a:rPr lang="en-GB" dirty="0" smtClean="0"/>
              <a:t> Discussion and Conclusion</a:t>
            </a:r>
          </a:p>
        </p:txBody>
      </p:sp>
    </p:spTree>
    <p:extLst>
      <p:ext uri="{BB962C8B-B14F-4D97-AF65-F5344CB8AC3E}">
        <p14:creationId xmlns:p14="http://schemas.microsoft.com/office/powerpoint/2010/main" val="125790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Road transport is responsible for one fifth of the total carbon dioxide emissions in the EU (European Commission, 2014)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Eco-driving has the potential to reduce the emissions of the current vehicle fleet by 5 to 10% (Barkenbus, 2010)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Significant carbon dioxide reductions require large-scale behavioural changes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However, raising awareness and relying on monetary incentives are not enough (Delicado, 2012, Stillwater &amp; Kurani, 2013)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There is a need to further understand drivers’ knowledge of and skills in eco-driving</a:t>
            </a:r>
          </a:p>
        </p:txBody>
      </p:sp>
    </p:spTree>
    <p:extLst>
      <p:ext uri="{BB962C8B-B14F-4D97-AF65-F5344CB8AC3E}">
        <p14:creationId xmlns:p14="http://schemas.microsoft.com/office/powerpoint/2010/main" val="376813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Effective Eco-Driving and Support Systems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5600" y="1665288"/>
            <a:ext cx="8429625" cy="5004072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This study focusses on fuel savings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Money is initially a good motivator and appears in many drivers’ intentions and plans (Boriboonsomsin et al., 2010)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/>
              <a:t>F</a:t>
            </a:r>
            <a:r>
              <a:rPr lang="en-GB" dirty="0" smtClean="0"/>
              <a:t>eedback such as an MPG display seems to motivate actual behaviour changes, but drivers have problems choosing effective actions (Stillwater &amp; Kurani, 2013)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/>
              <a:t>Waters and Laker (1980) asked participants to drive in an eco-friendly manner around a specified course. The participants reduced their fuel consumption by 8% with lower speeds and higher gears.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/>
              <a:t>People do have mental models of eco-driving that can be brought into use by prompting </a:t>
            </a:r>
            <a:r>
              <a:rPr lang="en-GB" dirty="0" smtClean="0"/>
              <a:t>them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37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Framework for Mental Models of Eco-Driving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665288"/>
            <a:ext cx="8429625" cy="4644032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Mental models represent the reality in people’s minds (Johnson-Laird, 1988)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/>
          </a:p>
          <a:p>
            <a:endParaRPr lang="en-GB" dirty="0" smtClean="0"/>
          </a:p>
          <a:p>
            <a:pPr marL="614363" lvl="1" indent="-342900">
              <a:buFont typeface="Arial" pitchFamily="34" charset="0"/>
              <a:buChar char="•"/>
            </a:pPr>
            <a:r>
              <a:rPr lang="en-GB" dirty="0" smtClean="0"/>
              <a:t>They direct people’s perceptions and actions (Schank &amp; Abelson, 1977)</a:t>
            </a:r>
          </a:p>
          <a:p>
            <a:pPr marL="614363" lvl="1" indent="-342900">
              <a:buFont typeface="Arial" pitchFamily="34" charset="0"/>
              <a:buChar char="•"/>
            </a:pPr>
            <a:r>
              <a:rPr lang="en-GB" dirty="0" smtClean="0"/>
              <a:t>Mental models originate from education (Anderson, 1982), robotic (Johnson-Laird, 1988) and user-friendly design (Norman, 1983)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Mental Models are utilised to assess people’s knowledge and skills (e.g. Morgan et al., 2002; Vogt &amp; Schaefer, 2012)</a:t>
            </a:r>
          </a:p>
          <a:p>
            <a:pPr marL="614363" lvl="1" indent="-342900">
              <a:buFont typeface="Arial" pitchFamily="34" charset="0"/>
              <a:buChar char="•"/>
            </a:pPr>
            <a:r>
              <a:rPr lang="en-GB" dirty="0" smtClean="0"/>
              <a:t>They allow the exploration of cognitive processes that people are unable to access with introspection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76872"/>
            <a:ext cx="4433491" cy="108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80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Framework for Mental Models of Eco-Driving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665288"/>
            <a:ext cx="8429625" cy="611584"/>
          </a:xfrm>
        </p:spPr>
        <p:txBody>
          <a:bodyPr/>
          <a:lstStyle/>
          <a:p>
            <a:r>
              <a:rPr lang="en-GB" dirty="0" smtClean="0"/>
              <a:t>Mental models can be divided into three levels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hierarchy allows for the assessment of learning and behaviours on different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</a:t>
            </a:r>
            <a:r>
              <a:rPr lang="en-GB" sz="2000" dirty="0" smtClean="0"/>
              <a:t>he differentiation is not exact and may change with effort and training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175519" y="4437112"/>
            <a:ext cx="421689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7345" indent="-347345" algn="ctr">
              <a:lnSpc>
                <a:spcPts val="12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1200" b="1" dirty="0"/>
              <a:t>Communication and Control with a Society of Mental Models, </a:t>
            </a:r>
            <a:r>
              <a:rPr lang="en-GB" sz="1200" b="1" dirty="0" smtClean="0"/>
              <a:t>based on Rasmussen (1983) and adapted </a:t>
            </a:r>
            <a:r>
              <a:rPr lang="en-GB" sz="1200" b="1" dirty="0"/>
              <a:t>from Goodrich and Boer (1998)</a:t>
            </a:r>
            <a:endParaRPr lang="en-GB" sz="1200" b="1" kern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71601"/>
            <a:ext cx="6511028" cy="192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6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Rationale and </a:t>
            </a:r>
            <a:r>
              <a:rPr lang="en-GB" dirty="0" smtClean="0"/>
              <a:t>Hypotheses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55600" y="1665288"/>
            <a:ext cx="8429625" cy="61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/>
              <a:t>This study aims to measure and represent drivers’ knowledge and skills of eco-driving</a:t>
            </a:r>
          </a:p>
          <a:p>
            <a:pPr marL="614363" lvl="1" indent="-342900">
              <a:buFont typeface="Arial" pitchFamily="34" charset="0"/>
              <a:buChar char="•"/>
            </a:pPr>
            <a:r>
              <a:rPr lang="en-GB" dirty="0" smtClean="0"/>
              <a:t>It is attempted to measure the drivers’ behaviour and record some of their thoughts when they are asked to drive fuel efficiently</a:t>
            </a:r>
          </a:p>
          <a:p>
            <a:pPr marL="614363" lvl="1" indent="-342900">
              <a:buFont typeface="Arial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results can be used to improve drivers’ learning by providing them with more effective information and </a:t>
            </a:r>
            <a:r>
              <a:rPr lang="en-GB" dirty="0" smtClean="0"/>
              <a:t>feedback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55120" y="4005064"/>
            <a:ext cx="4877280" cy="147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14363" lvl="1" indent="-342900">
              <a:buFont typeface="Arial" pitchFamily="34" charset="0"/>
              <a:buChar char="•"/>
            </a:pPr>
            <a:r>
              <a:rPr lang="en-GB" dirty="0"/>
              <a:t>EDSS can </a:t>
            </a:r>
            <a:r>
              <a:rPr lang="en-GB" dirty="0" smtClean="0"/>
              <a:t>then address </a:t>
            </a:r>
            <a:r>
              <a:rPr lang="en-GB" dirty="0"/>
              <a:t>gaps and misconceptions in the drivers’ knowledge to maximise the effects of their efforts</a:t>
            </a:r>
          </a:p>
        </p:txBody>
      </p:sp>
    </p:spTree>
    <p:extLst>
      <p:ext uri="{BB962C8B-B14F-4D97-AF65-F5344CB8AC3E}">
        <p14:creationId xmlns:p14="http://schemas.microsoft.com/office/powerpoint/2010/main" val="28239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Rationale and Hypotheses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1" y="1665288"/>
            <a:ext cx="2992263" cy="4349750"/>
          </a:xfrm>
        </p:spPr>
        <p:txBody>
          <a:bodyPr/>
          <a:lstStyle/>
          <a:p>
            <a:r>
              <a:rPr lang="en-GB" sz="1800" dirty="0" smtClean="0"/>
              <a:t>When asked to drive fuel efficiently, drivers should </a:t>
            </a:r>
            <a:r>
              <a:rPr lang="en-GB" sz="1800" i="1" dirty="0" smtClean="0"/>
              <a:t>change</a:t>
            </a:r>
            <a:r>
              <a:rPr lang="en-GB" sz="1800" dirty="0" smtClean="0"/>
              <a:t> their behaviour compared to driving in the baseline as well as safe conditions. </a:t>
            </a:r>
          </a:p>
          <a:p>
            <a:r>
              <a:rPr lang="en-GB" sz="1800" dirty="0" smtClean="0"/>
              <a:t>The drivers’ </a:t>
            </a:r>
            <a:r>
              <a:rPr lang="en-GB" sz="1800" i="1" dirty="0" smtClean="0"/>
              <a:t>focus </a:t>
            </a:r>
            <a:r>
              <a:rPr lang="en-GB" sz="1800" dirty="0" smtClean="0"/>
              <a:t>should change towards their own behaviour, away from the environment around them.</a:t>
            </a:r>
          </a:p>
          <a:p>
            <a:r>
              <a:rPr lang="en-GB" sz="1800" dirty="0" smtClean="0"/>
              <a:t>In addition, effects for Gender and the Order of instructions are tested</a:t>
            </a:r>
            <a:endParaRPr lang="en-GB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84784"/>
            <a:ext cx="5125569" cy="516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12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versity_of_leeds">
  <a:themeElements>
    <a:clrScheme name="Default Design 1">
      <a:dk1>
        <a:srgbClr val="000005"/>
      </a:dk1>
      <a:lt1>
        <a:srgbClr val="FFFFFF"/>
      </a:lt1>
      <a:dk2>
        <a:srgbClr val="FFFFFF"/>
      </a:dk2>
      <a:lt2>
        <a:srgbClr val="808080"/>
      </a:lt2>
      <a:accent1>
        <a:srgbClr val="00502F"/>
      </a:accent1>
      <a:accent2>
        <a:srgbClr val="C41230"/>
      </a:accent2>
      <a:accent3>
        <a:srgbClr val="FFFFFF"/>
      </a:accent3>
      <a:accent4>
        <a:srgbClr val="000003"/>
      </a:accent4>
      <a:accent5>
        <a:srgbClr val="AAB3AD"/>
      </a:accent5>
      <a:accent6>
        <a:srgbClr val="B10F2A"/>
      </a:accent6>
      <a:hlink>
        <a:srgbClr val="E9E2D3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5"/>
        </a:dk1>
        <a:lt1>
          <a:srgbClr val="FFFFFF"/>
        </a:lt1>
        <a:dk2>
          <a:srgbClr val="FFFFFF"/>
        </a:dk2>
        <a:lt2>
          <a:srgbClr val="808080"/>
        </a:lt2>
        <a:accent1>
          <a:srgbClr val="00502F"/>
        </a:accent1>
        <a:accent2>
          <a:srgbClr val="C41230"/>
        </a:accent2>
        <a:accent3>
          <a:srgbClr val="FFFFFF"/>
        </a:accent3>
        <a:accent4>
          <a:srgbClr val="000003"/>
        </a:accent4>
        <a:accent5>
          <a:srgbClr val="AAB3AD"/>
        </a:accent5>
        <a:accent6>
          <a:srgbClr val="B10F2A"/>
        </a:accent6>
        <a:hlink>
          <a:srgbClr val="E9E2D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iversity Green">
  <a:themeElements>
    <a:clrScheme name="Default Design 1">
      <a:dk1>
        <a:srgbClr val="000005"/>
      </a:dk1>
      <a:lt1>
        <a:srgbClr val="FFFFFF"/>
      </a:lt1>
      <a:dk2>
        <a:srgbClr val="FFFFFF"/>
      </a:dk2>
      <a:lt2>
        <a:srgbClr val="808080"/>
      </a:lt2>
      <a:accent1>
        <a:srgbClr val="00502F"/>
      </a:accent1>
      <a:accent2>
        <a:srgbClr val="C41230"/>
      </a:accent2>
      <a:accent3>
        <a:srgbClr val="FFFFFF"/>
      </a:accent3>
      <a:accent4>
        <a:srgbClr val="000003"/>
      </a:accent4>
      <a:accent5>
        <a:srgbClr val="AAB3AD"/>
      </a:accent5>
      <a:accent6>
        <a:srgbClr val="B10F2A"/>
      </a:accent6>
      <a:hlink>
        <a:srgbClr val="E9E2D3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5"/>
        </a:dk1>
        <a:lt1>
          <a:srgbClr val="FFFFFF"/>
        </a:lt1>
        <a:dk2>
          <a:srgbClr val="FFFFFF"/>
        </a:dk2>
        <a:lt2>
          <a:srgbClr val="808080"/>
        </a:lt2>
        <a:accent1>
          <a:srgbClr val="00502F"/>
        </a:accent1>
        <a:accent2>
          <a:srgbClr val="C41230"/>
        </a:accent2>
        <a:accent3>
          <a:srgbClr val="FFFFFF"/>
        </a:accent3>
        <a:accent4>
          <a:srgbClr val="000003"/>
        </a:accent4>
        <a:accent5>
          <a:srgbClr val="AAB3AD"/>
        </a:accent5>
        <a:accent6>
          <a:srgbClr val="B10F2A"/>
        </a:accent6>
        <a:hlink>
          <a:srgbClr val="E9E2D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niversity Red">
  <a:themeElements>
    <a:clrScheme name="Default Design 1">
      <a:dk1>
        <a:srgbClr val="000005"/>
      </a:dk1>
      <a:lt1>
        <a:srgbClr val="FFFFFF"/>
      </a:lt1>
      <a:dk2>
        <a:srgbClr val="FFFFFF"/>
      </a:dk2>
      <a:lt2>
        <a:srgbClr val="808080"/>
      </a:lt2>
      <a:accent1>
        <a:srgbClr val="00502F"/>
      </a:accent1>
      <a:accent2>
        <a:srgbClr val="C41230"/>
      </a:accent2>
      <a:accent3>
        <a:srgbClr val="FFFFFF"/>
      </a:accent3>
      <a:accent4>
        <a:srgbClr val="000003"/>
      </a:accent4>
      <a:accent5>
        <a:srgbClr val="AAB3AD"/>
      </a:accent5>
      <a:accent6>
        <a:srgbClr val="B10F2A"/>
      </a:accent6>
      <a:hlink>
        <a:srgbClr val="E9E2D3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5"/>
        </a:dk1>
        <a:lt1>
          <a:srgbClr val="FFFFFF"/>
        </a:lt1>
        <a:dk2>
          <a:srgbClr val="FFFFFF"/>
        </a:dk2>
        <a:lt2>
          <a:srgbClr val="808080"/>
        </a:lt2>
        <a:accent1>
          <a:srgbClr val="00502F"/>
        </a:accent1>
        <a:accent2>
          <a:srgbClr val="C41230"/>
        </a:accent2>
        <a:accent3>
          <a:srgbClr val="FFFFFF"/>
        </a:accent3>
        <a:accent4>
          <a:srgbClr val="000003"/>
        </a:accent4>
        <a:accent5>
          <a:srgbClr val="AAB3AD"/>
        </a:accent5>
        <a:accent6>
          <a:srgbClr val="B10F2A"/>
        </a:accent6>
        <a:hlink>
          <a:srgbClr val="E9E2D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University White">
  <a:themeElements>
    <a:clrScheme name="Default Design 1">
      <a:dk1>
        <a:srgbClr val="000005"/>
      </a:dk1>
      <a:lt1>
        <a:srgbClr val="FFFFFF"/>
      </a:lt1>
      <a:dk2>
        <a:srgbClr val="FFFFFF"/>
      </a:dk2>
      <a:lt2>
        <a:srgbClr val="808080"/>
      </a:lt2>
      <a:accent1>
        <a:srgbClr val="00502F"/>
      </a:accent1>
      <a:accent2>
        <a:srgbClr val="C41230"/>
      </a:accent2>
      <a:accent3>
        <a:srgbClr val="FFFFFF"/>
      </a:accent3>
      <a:accent4>
        <a:srgbClr val="000003"/>
      </a:accent4>
      <a:accent5>
        <a:srgbClr val="AAB3AD"/>
      </a:accent5>
      <a:accent6>
        <a:srgbClr val="B10F2A"/>
      </a:accent6>
      <a:hlink>
        <a:srgbClr val="E9E2D3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5"/>
        </a:dk1>
        <a:lt1>
          <a:srgbClr val="FFFFFF"/>
        </a:lt1>
        <a:dk2>
          <a:srgbClr val="FFFFFF"/>
        </a:dk2>
        <a:lt2>
          <a:srgbClr val="808080"/>
        </a:lt2>
        <a:accent1>
          <a:srgbClr val="00502F"/>
        </a:accent1>
        <a:accent2>
          <a:srgbClr val="C41230"/>
        </a:accent2>
        <a:accent3>
          <a:srgbClr val="FFFFFF"/>
        </a:accent3>
        <a:accent4>
          <a:srgbClr val="000003"/>
        </a:accent4>
        <a:accent5>
          <a:srgbClr val="AAB3AD"/>
        </a:accent5>
        <a:accent6>
          <a:srgbClr val="B10F2A"/>
        </a:accent6>
        <a:hlink>
          <a:srgbClr val="E9E2D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university_of_leeds</Template>
  <TotalTime>3094</TotalTime>
  <Words>2262</Words>
  <Application>Microsoft Office PowerPoint</Application>
  <PresentationFormat>On-screen Show (4:3)</PresentationFormat>
  <Paragraphs>388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university_of_leeds</vt:lpstr>
      <vt:lpstr>University Green</vt:lpstr>
      <vt:lpstr>University Red</vt:lpstr>
      <vt:lpstr>University White</vt:lpstr>
      <vt:lpstr>Mental Models of Eco-Driving</vt:lpstr>
      <vt:lpstr>About me</vt:lpstr>
      <vt:lpstr>Content</vt:lpstr>
      <vt:lpstr>Introduction</vt:lpstr>
      <vt:lpstr>Effective Eco-Driving and Support Systems</vt:lpstr>
      <vt:lpstr>Framework for Mental Models of Eco-Driving</vt:lpstr>
      <vt:lpstr>Framework for Mental Models of Eco-Driving</vt:lpstr>
      <vt:lpstr>Rationale and Hypotheses</vt:lpstr>
      <vt:lpstr>Rationale and Hypotheses</vt:lpstr>
      <vt:lpstr>Methodology</vt:lpstr>
      <vt:lpstr>Methodology</vt:lpstr>
      <vt:lpstr>Methodology</vt:lpstr>
      <vt:lpstr>Methodology</vt:lpstr>
      <vt:lpstr>Methodology</vt:lpstr>
      <vt:lpstr>Results of Behavioural Data</vt:lpstr>
      <vt:lpstr>Results of Behavioural Data</vt:lpstr>
      <vt:lpstr>Results of Behavioural Data</vt:lpstr>
      <vt:lpstr>Results of Behavioural Data</vt:lpstr>
      <vt:lpstr>Results of Verbal Data</vt:lpstr>
      <vt:lpstr>Results of Verbal Data</vt:lpstr>
      <vt:lpstr>Results of Verbal Data</vt:lpstr>
      <vt:lpstr>Discussion and Conclusion</vt:lpstr>
      <vt:lpstr>Discussion and Conclusion</vt:lpstr>
      <vt:lpstr>Discussion and Conclusion</vt:lpstr>
      <vt:lpstr>Discussion and Conclusion</vt:lpstr>
      <vt:lpstr>Discussion and Conclusion</vt:lpstr>
      <vt:lpstr>Discussion and Conclusion</vt:lpstr>
      <vt:lpstr>Thank you for your attention!</vt:lpstr>
    </vt:vector>
  </TitlesOfParts>
  <Company>University of Leeds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Models of Eco-Driving</dc:title>
  <dc:creator>Sanna Pampel</dc:creator>
  <cp:lastModifiedBy>Zoe Clough</cp:lastModifiedBy>
  <cp:revision>528</cp:revision>
  <cp:lastPrinted>2013-10-08T09:57:06Z</cp:lastPrinted>
  <dcterms:created xsi:type="dcterms:W3CDTF">2013-03-18T08:58:46Z</dcterms:created>
  <dcterms:modified xsi:type="dcterms:W3CDTF">2014-07-17T08:36:55Z</dcterms:modified>
</cp:coreProperties>
</file>