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63" r:id="rId3"/>
    <p:sldId id="269" r:id="rId4"/>
    <p:sldId id="264" r:id="rId5"/>
    <p:sldId id="257" r:id="rId6"/>
    <p:sldId id="266" r:id="rId7"/>
    <p:sldId id="267" r:id="rId8"/>
    <p:sldId id="273" r:id="rId9"/>
    <p:sldId id="268" r:id="rId10"/>
    <p:sldId id="270" r:id="rId11"/>
    <p:sldId id="272" r:id="rId12"/>
    <p:sldId id="274" r:id="rId13"/>
    <p:sldId id="275" r:id="rId14"/>
    <p:sldId id="276" r:id="rId15"/>
    <p:sldId id="258" r:id="rId16"/>
    <p:sldId id="279" r:id="rId17"/>
    <p:sldId id="261" r:id="rId18"/>
    <p:sldId id="259" r:id="rId19"/>
    <p:sldId id="260" r:id="rId20"/>
    <p:sldId id="271" r:id="rId21"/>
    <p:sldId id="262" r:id="rId22"/>
    <p:sldId id="256" r:id="rId23"/>
    <p:sldId id="277" r:id="rId24"/>
    <p:sldId id="278"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p:scale>
          <a:sx n="107" d="100"/>
          <a:sy n="107" d="100"/>
        </p:scale>
        <p:origin x="-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3B9CB-A3E0-43FC-8071-CB731306990D}" type="datetimeFigureOut">
              <a:rPr lang="en-GB" smtClean="0"/>
              <a:t>25/11/2014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B5926-927F-442C-8A36-C4B6D0E6D61B}" type="slidenum">
              <a:rPr lang="en-GB" smtClean="0"/>
              <a:t>‹#›</a:t>
            </a:fld>
            <a:endParaRPr lang="en-GB"/>
          </a:p>
        </p:txBody>
      </p:sp>
    </p:spTree>
    <p:extLst>
      <p:ext uri="{BB962C8B-B14F-4D97-AF65-F5344CB8AC3E}">
        <p14:creationId xmlns:p14="http://schemas.microsoft.com/office/powerpoint/2010/main" val="192723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Social model of disability. Equality Duty.</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2</a:t>
            </a:fld>
            <a:endParaRPr lang="en-GB"/>
          </a:p>
        </p:txBody>
      </p:sp>
    </p:spTree>
    <p:extLst>
      <p:ext uri="{BB962C8B-B14F-4D97-AF65-F5344CB8AC3E}">
        <p14:creationId xmlns:p14="http://schemas.microsoft.com/office/powerpoint/2010/main" val="96605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by making improvements to accessibility, we are creating a better environment</a:t>
            </a:r>
            <a:r>
              <a:rPr lang="en-GB" baseline="0" dirty="0" smtClean="0"/>
              <a:t> for everyone – parents with buggies and people with luggage benefit from dropped kerbs and all pedestrians benefit from a wider footway. Needs of blind and partially sighted people are met by the provision of tactile paving, although some older people find </a:t>
            </a:r>
            <a:r>
              <a:rPr lang="en-GB" baseline="0" dirty="0" err="1" smtClean="0"/>
              <a:t>tactiles</a:t>
            </a:r>
            <a:r>
              <a:rPr lang="en-GB" baseline="0" dirty="0" smtClean="0"/>
              <a:t> uncomfortable to walk on.</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5</a:t>
            </a:fld>
            <a:endParaRPr lang="en-GB"/>
          </a:p>
        </p:txBody>
      </p:sp>
    </p:spTree>
    <p:extLst>
      <p:ext uri="{BB962C8B-B14F-4D97-AF65-F5344CB8AC3E}">
        <p14:creationId xmlns:p14="http://schemas.microsoft.com/office/powerpoint/2010/main" val="223111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Implications for the</a:t>
            </a:r>
            <a:r>
              <a:rPr lang="en-GB" baseline="0" dirty="0" smtClean="0"/>
              <a:t> positioning of dropped kerbs, and for width of refuges.</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6</a:t>
            </a:fld>
            <a:endParaRPr lang="en-GB"/>
          </a:p>
        </p:txBody>
      </p:sp>
    </p:spTree>
    <p:extLst>
      <p:ext uri="{BB962C8B-B14F-4D97-AF65-F5344CB8AC3E}">
        <p14:creationId xmlns:p14="http://schemas.microsoft.com/office/powerpoint/2010/main" val="323676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Needs of blind/ partially sighted pedestrians in terms of radius.</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10</a:t>
            </a:fld>
            <a:endParaRPr lang="en-GB"/>
          </a:p>
        </p:txBody>
      </p:sp>
    </p:spTree>
    <p:extLst>
      <p:ext uri="{BB962C8B-B14F-4D97-AF65-F5344CB8AC3E}">
        <p14:creationId xmlns:p14="http://schemas.microsoft.com/office/powerpoint/2010/main" val="291660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lowered kerb height an answer? Research into effective kerb height. </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12</a:t>
            </a:fld>
            <a:endParaRPr lang="en-GB"/>
          </a:p>
        </p:txBody>
      </p:sp>
    </p:spTree>
    <p:extLst>
      <p:ext uri="{BB962C8B-B14F-4D97-AF65-F5344CB8AC3E}">
        <p14:creationId xmlns:p14="http://schemas.microsoft.com/office/powerpoint/2010/main" val="22303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Detectability issues.</a:t>
            </a:r>
            <a:r>
              <a:rPr lang="en-GB" baseline="0" dirty="0" smtClean="0"/>
              <a:t> </a:t>
            </a:r>
            <a:r>
              <a:rPr lang="en-GB" sz="1200" b="0" i="0" u="none" strike="noStrike" kern="1200" baseline="0" dirty="0" smtClean="0">
                <a:solidFill>
                  <a:schemeClr val="tx1"/>
                </a:solidFill>
                <a:latin typeface="+mn-lt"/>
                <a:ea typeface="+mn-ea"/>
                <a:cs typeface="+mn-cs"/>
              </a:rPr>
              <a:t>Parkin and Smithies (2012)</a:t>
            </a:r>
          </a:p>
          <a:p>
            <a:r>
              <a:rPr lang="en-GB" sz="1200" b="0" i="0" u="none" strike="noStrike" kern="1200" baseline="0" dirty="0" smtClean="0">
                <a:solidFill>
                  <a:schemeClr val="tx1"/>
                </a:solidFill>
                <a:latin typeface="+mn-lt"/>
                <a:ea typeface="+mn-ea"/>
                <a:cs typeface="+mn-cs"/>
              </a:rPr>
              <a:t>found a similar result with only 16% (n 5 3) of questionnaire</a:t>
            </a:r>
          </a:p>
          <a:p>
            <a:r>
              <a:rPr lang="en-GB" sz="1200" b="0" i="0" u="none" strike="noStrike" kern="1200" baseline="0" dirty="0" smtClean="0">
                <a:solidFill>
                  <a:schemeClr val="tx1"/>
                </a:solidFill>
                <a:latin typeface="+mn-lt"/>
                <a:ea typeface="+mn-ea"/>
                <a:cs typeface="+mn-cs"/>
              </a:rPr>
              <a:t>respondents who were blind saying that they found tactile</a:t>
            </a:r>
          </a:p>
          <a:p>
            <a:r>
              <a:rPr lang="en-GB" sz="1200" b="0" i="0" u="none" strike="noStrike" kern="1200" baseline="0" dirty="0" smtClean="0">
                <a:solidFill>
                  <a:schemeClr val="tx1"/>
                </a:solidFill>
                <a:latin typeface="+mn-lt"/>
                <a:ea typeface="+mn-ea"/>
                <a:cs typeface="+mn-cs"/>
              </a:rPr>
              <a:t>paving helpful.</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Lack of awareness of different layouts due to limited availability of mobility training.</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15</a:t>
            </a:fld>
            <a:endParaRPr lang="en-GB"/>
          </a:p>
        </p:txBody>
      </p:sp>
    </p:spTree>
    <p:extLst>
      <p:ext uri="{BB962C8B-B14F-4D97-AF65-F5344CB8AC3E}">
        <p14:creationId xmlns:p14="http://schemas.microsoft.com/office/powerpoint/2010/main" val="209166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It helps visually impaired people if, within an area, the positioning of posts </a:t>
            </a:r>
            <a:r>
              <a:rPr lang="en-GB" sz="1200" b="0" i="0" u="none" strike="noStrike" kern="1200" baseline="0" dirty="0" err="1" smtClean="0">
                <a:solidFill>
                  <a:schemeClr val="tx1"/>
                </a:solidFill>
                <a:latin typeface="+mn-lt"/>
                <a:ea typeface="+mn-ea"/>
                <a:cs typeface="+mn-cs"/>
              </a:rPr>
              <a:t>etc</a:t>
            </a:r>
            <a:r>
              <a:rPr lang="en-GB" sz="1200" b="0" i="0" u="none" strike="noStrike" kern="1200" baseline="0" dirty="0" smtClean="0">
                <a:solidFill>
                  <a:schemeClr val="tx1"/>
                </a:solidFill>
                <a:latin typeface="+mn-lt"/>
                <a:ea typeface="+mn-ea"/>
                <a:cs typeface="+mn-cs"/>
              </a:rPr>
              <a:t> is consistent and away from general lines of movement. Thus lamps (and signs) should be mounted on walls or buildings whenever possible; if not, then placing them at the back of the footway as near the property line as possible is acceptable. In this position the maximum distance from the property line to the outer edge of the pole should be </a:t>
            </a:r>
            <a:r>
              <a:rPr lang="en-GB" sz="1200" b="1" i="0" u="none" strike="noStrike" kern="1200" baseline="0" dirty="0" smtClean="0">
                <a:solidFill>
                  <a:schemeClr val="tx1"/>
                </a:solidFill>
                <a:latin typeface="+mn-lt"/>
                <a:ea typeface="+mn-ea"/>
                <a:cs typeface="+mn-cs"/>
              </a:rPr>
              <a:t>275mm</a:t>
            </a:r>
            <a:r>
              <a:rPr lang="en-GB" sz="1200" b="0" i="0" u="none" strike="noStrike" kern="1200" baseline="0" dirty="0" smtClean="0">
                <a:solidFill>
                  <a:schemeClr val="tx1"/>
                </a:solidFill>
                <a:latin typeface="+mn-lt"/>
                <a:ea typeface="+mn-ea"/>
                <a:cs typeface="+mn-cs"/>
              </a:rPr>
              <a:t>. If they are placed on the road side of the footway, they should be at least </a:t>
            </a:r>
            <a:r>
              <a:rPr lang="en-GB" sz="1200" b="1" i="0" u="none" strike="noStrike" kern="1200" baseline="0" dirty="0" smtClean="0">
                <a:solidFill>
                  <a:schemeClr val="tx1"/>
                </a:solidFill>
                <a:latin typeface="+mn-lt"/>
                <a:ea typeface="+mn-ea"/>
                <a:cs typeface="+mn-cs"/>
              </a:rPr>
              <a:t>500mm </a:t>
            </a:r>
            <a:r>
              <a:rPr lang="en-GB" sz="1200" b="0" i="0" u="none" strike="noStrike" kern="1200" baseline="0" dirty="0" smtClean="0">
                <a:solidFill>
                  <a:schemeClr val="tx1"/>
                </a:solidFill>
                <a:latin typeface="+mn-lt"/>
                <a:ea typeface="+mn-ea"/>
                <a:cs typeface="+mn-cs"/>
              </a:rPr>
              <a:t>away from the edge of the carriageway, increased to </a:t>
            </a:r>
            <a:r>
              <a:rPr lang="en-GB" sz="1200" b="1" i="0" u="none" strike="noStrike" kern="1200" baseline="0" dirty="0" smtClean="0">
                <a:solidFill>
                  <a:schemeClr val="tx1"/>
                </a:solidFill>
                <a:latin typeface="+mn-lt"/>
                <a:ea typeface="+mn-ea"/>
                <a:cs typeface="+mn-cs"/>
              </a:rPr>
              <a:t>600mm </a:t>
            </a:r>
            <a:r>
              <a:rPr lang="en-GB" sz="1200" b="0" i="0" u="none" strike="noStrike" kern="1200" baseline="0" dirty="0" smtClean="0">
                <a:solidFill>
                  <a:schemeClr val="tx1"/>
                </a:solidFill>
                <a:latin typeface="+mn-lt"/>
                <a:ea typeface="+mn-ea"/>
                <a:cs typeface="+mn-cs"/>
              </a:rPr>
              <a:t>where there is severe camber or </a:t>
            </a:r>
            <a:r>
              <a:rPr lang="en-GB" sz="1200" b="0" i="0" u="none" strike="noStrike" kern="1200" baseline="0" dirty="0" err="1" smtClean="0">
                <a:solidFill>
                  <a:schemeClr val="tx1"/>
                </a:solidFill>
                <a:latin typeface="+mn-lt"/>
                <a:ea typeface="+mn-ea"/>
                <a:cs typeface="+mn-cs"/>
              </a:rPr>
              <a:t>crossfall</a:t>
            </a:r>
            <a:r>
              <a:rPr lang="en-GB" sz="1200" b="0" i="0" u="none" strike="noStrike" kern="1200" baseline="0" dirty="0" smtClean="0">
                <a:solidFill>
                  <a:schemeClr val="tx1"/>
                </a:solidFill>
                <a:latin typeface="+mn-lt"/>
                <a:ea typeface="+mn-ea"/>
                <a:cs typeface="+mn-cs"/>
              </a:rPr>
              <a:t>. If there is more than one pole, they should be at least </a:t>
            </a:r>
            <a:r>
              <a:rPr lang="en-GB" sz="1200" b="1" i="0" u="none" strike="noStrike" kern="1200" baseline="0" dirty="0" smtClean="0">
                <a:solidFill>
                  <a:schemeClr val="tx1"/>
                </a:solidFill>
                <a:latin typeface="+mn-lt"/>
                <a:ea typeface="+mn-ea"/>
                <a:cs typeface="+mn-cs"/>
              </a:rPr>
              <a:t>1000mm </a:t>
            </a:r>
            <a:r>
              <a:rPr lang="en-GB" sz="1200" b="0" i="0" u="none" strike="noStrike" kern="1200" baseline="0" dirty="0" smtClean="0">
                <a:solidFill>
                  <a:schemeClr val="tx1"/>
                </a:solidFill>
                <a:latin typeface="+mn-lt"/>
                <a:ea typeface="+mn-ea"/>
                <a:cs typeface="+mn-cs"/>
              </a:rPr>
              <a:t>apart. </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19</a:t>
            </a:fld>
            <a:endParaRPr lang="en-GB"/>
          </a:p>
        </p:txBody>
      </p:sp>
    </p:spTree>
    <p:extLst>
      <p:ext uri="{BB962C8B-B14F-4D97-AF65-F5344CB8AC3E}">
        <p14:creationId xmlns:p14="http://schemas.microsoft.com/office/powerpoint/2010/main" val="425935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a:t>
            </a:r>
            <a:r>
              <a:rPr lang="en-GB" baseline="0" dirty="0" smtClean="0"/>
              <a:t> virtual shared spaces created by pavement parking, street cafes, the use of private forecourts</a:t>
            </a:r>
            <a:endParaRPr lang="en-GB" dirty="0"/>
          </a:p>
        </p:txBody>
      </p:sp>
      <p:sp>
        <p:nvSpPr>
          <p:cNvPr id="4" name="Slide Number Placeholder 3"/>
          <p:cNvSpPr>
            <a:spLocks noGrp="1"/>
          </p:cNvSpPr>
          <p:nvPr>
            <p:ph type="sldNum" sz="quarter" idx="10"/>
          </p:nvPr>
        </p:nvSpPr>
        <p:spPr/>
        <p:txBody>
          <a:bodyPr/>
          <a:lstStyle/>
          <a:p>
            <a:fld id="{223B5926-927F-442C-8A36-C4B6D0E6D61B}" type="slidenum">
              <a:rPr lang="en-GB" smtClean="0"/>
              <a:t>24</a:t>
            </a:fld>
            <a:endParaRPr lang="en-GB"/>
          </a:p>
        </p:txBody>
      </p:sp>
    </p:spTree>
    <p:extLst>
      <p:ext uri="{BB962C8B-B14F-4D97-AF65-F5344CB8AC3E}">
        <p14:creationId xmlns:p14="http://schemas.microsoft.com/office/powerpoint/2010/main" val="200643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41134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112285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44639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FC21FD1-B44D-485A-A55E-D93DBC8DB5DA}" type="datetimeFigureOut">
              <a:rPr lang="en-GB" smtClean="0"/>
              <a:t>25/11/2014</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FFF0F3-9301-4C58-B6E9-2C80228F599E}"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27FFF0F3-9301-4C58-B6E9-2C80228F599E}"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FFF0F3-9301-4C58-B6E9-2C80228F599E}"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FC21FD1-B44D-485A-A55E-D93DBC8DB5DA}" type="datetimeFigureOut">
              <a:rPr lang="en-GB" smtClean="0"/>
              <a:t>25/11/2014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F0F3-9301-4C58-B6E9-2C80228F599E}"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C21FD1-B44D-485A-A55E-D93DBC8DB5DA}" type="datetimeFigureOut">
              <a:rPr lang="en-GB" smtClean="0"/>
              <a:t>25/11/2014</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7FFF0F3-9301-4C58-B6E9-2C80228F599E}"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C21FD1-B44D-485A-A55E-D93DBC8DB5DA}" type="datetimeFigureOut">
              <a:rPr lang="en-GB" smtClean="0"/>
              <a:t>25/11/2014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27FFF0F3-9301-4C58-B6E9-2C80228F599E}"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FC21FD1-B44D-485A-A55E-D93DBC8DB5DA}" type="datetimeFigureOut">
              <a:rPr lang="en-GB" smtClean="0"/>
              <a:t>25/11/2014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FFF0F3-9301-4C58-B6E9-2C80228F599E}"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FFF0F3-9301-4C58-B6E9-2C80228F599E}"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FC21FD1-B44D-485A-A55E-D93DBC8DB5DA}" type="datetimeFigureOut">
              <a:rPr lang="en-GB" smtClean="0"/>
              <a:t>25/11/2014</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259502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7FFF0F3-9301-4C58-B6E9-2C80228F599E}"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FC21FD1-B44D-485A-A55E-D93DBC8DB5DA}" type="datetimeFigureOut">
              <a:rPr lang="en-GB" smtClean="0"/>
              <a:t>25/11/2014</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F0F3-9301-4C58-B6E9-2C80228F59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7FFF0F3-9301-4C58-B6E9-2C80228F599E}"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21FD1-B44D-485A-A55E-D93DBC8DB5DA}" type="datetimeFigureOut">
              <a:rPr lang="en-GB" smtClean="0"/>
              <a:t>25/11/2014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328180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C21FD1-B44D-485A-A55E-D93DBC8DB5DA}" type="datetimeFigureOut">
              <a:rPr lang="en-GB" smtClean="0"/>
              <a:t>25/11/2014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24539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C21FD1-B44D-485A-A55E-D93DBC8DB5DA}" type="datetimeFigureOut">
              <a:rPr lang="en-GB" smtClean="0"/>
              <a:t>25/11/2014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12876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C21FD1-B44D-485A-A55E-D93DBC8DB5DA}" type="datetimeFigureOut">
              <a:rPr lang="en-GB" smtClean="0"/>
              <a:t>25/11/2014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188663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21FD1-B44D-485A-A55E-D93DBC8DB5DA}" type="datetimeFigureOut">
              <a:rPr lang="en-GB" smtClean="0"/>
              <a:t>25/11/2014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23855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21FD1-B44D-485A-A55E-D93DBC8DB5DA}" type="datetimeFigureOut">
              <a:rPr lang="en-GB" smtClean="0"/>
              <a:t>25/11/2014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240487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21FD1-B44D-485A-A55E-D93DBC8DB5DA}" type="datetimeFigureOut">
              <a:rPr lang="en-GB" smtClean="0"/>
              <a:t>25/11/2014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F0F3-9301-4C58-B6E9-2C80228F599E}" type="slidenum">
              <a:rPr lang="en-GB" smtClean="0"/>
              <a:t>‹#›</a:t>
            </a:fld>
            <a:endParaRPr lang="en-GB"/>
          </a:p>
        </p:txBody>
      </p:sp>
    </p:spTree>
    <p:extLst>
      <p:ext uri="{BB962C8B-B14F-4D97-AF65-F5344CB8AC3E}">
        <p14:creationId xmlns:p14="http://schemas.microsoft.com/office/powerpoint/2010/main" val="411438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21FD1-B44D-485A-A55E-D93DBC8DB5DA}" type="datetimeFigureOut">
              <a:rPr lang="en-GB" smtClean="0"/>
              <a:t>25/11/2014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FF0F3-9301-4C58-B6E9-2C80228F599E}" type="slidenum">
              <a:rPr lang="en-GB" smtClean="0"/>
              <a:t>‹#›</a:t>
            </a:fld>
            <a:endParaRPr lang="en-GB"/>
          </a:p>
        </p:txBody>
      </p:sp>
    </p:spTree>
    <p:extLst>
      <p:ext uri="{BB962C8B-B14F-4D97-AF65-F5344CB8AC3E}">
        <p14:creationId xmlns:p14="http://schemas.microsoft.com/office/powerpoint/2010/main" val="694841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C21FD1-B44D-485A-A55E-D93DBC8DB5DA}" type="datetimeFigureOut">
              <a:rPr lang="en-GB" smtClean="0"/>
              <a:t>25/11/2014</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FFF0F3-9301-4C58-B6E9-2C80228F599E}"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goo.gl/maps/w4EQ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uk/maps/@53.8059726,-1.5012903,17z"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goo.gl/maps/L1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goo.gl/maps/Juzo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5674642"/>
          </a:xfrm>
        </p:spPr>
        <p:txBody>
          <a:bodyPr>
            <a:normAutofit/>
          </a:bodyPr>
          <a:lstStyle/>
          <a:p>
            <a:r>
              <a:rPr lang="en-GB" b="1" dirty="0"/>
              <a:t>Are highway designers and transport planners offering ‘equal service’ to disabled people? How can we ensure that the highways meet the current and future needs of those with a mobility impairment?</a:t>
            </a:r>
            <a:r>
              <a:rPr lang="en-GB" dirty="0"/>
              <a:t/>
            </a:r>
            <a:br>
              <a:rPr lang="en-GB" dirty="0"/>
            </a:br>
            <a:endParaRPr lang="en-GB" dirty="0"/>
          </a:p>
        </p:txBody>
      </p:sp>
    </p:spTree>
    <p:extLst>
      <p:ext uri="{BB962C8B-B14F-4D97-AF65-F5344CB8AC3E}">
        <p14:creationId xmlns:p14="http://schemas.microsoft.com/office/powerpoint/2010/main" val="359716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89" y="260648"/>
            <a:ext cx="327385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68144" y="476672"/>
            <a:ext cx="2742674" cy="646331"/>
          </a:xfrm>
          <a:prstGeom prst="rect">
            <a:avLst/>
          </a:prstGeom>
        </p:spPr>
        <p:txBody>
          <a:bodyPr wrap="none">
            <a:spAutoFit/>
          </a:bodyPr>
          <a:lstStyle/>
          <a:p>
            <a:r>
              <a:rPr lang="en-GB" dirty="0" smtClean="0">
                <a:hlinkClick r:id="rId4"/>
              </a:rPr>
              <a:t>http://goo.gl/maps/w4EQC</a:t>
            </a:r>
            <a:endParaRPr lang="en-GB" dirty="0" smtClean="0"/>
          </a:p>
          <a:p>
            <a:endParaRPr lang="en-GB" dirty="0"/>
          </a:p>
        </p:txBody>
      </p:sp>
      <p:sp>
        <p:nvSpPr>
          <p:cNvPr id="6" name="TextBox 5"/>
          <p:cNvSpPr txBox="1"/>
          <p:nvPr/>
        </p:nvSpPr>
        <p:spPr>
          <a:xfrm>
            <a:off x="4932040" y="908720"/>
            <a:ext cx="3240360" cy="4801314"/>
          </a:xfrm>
          <a:prstGeom prst="rect">
            <a:avLst/>
          </a:prstGeom>
          <a:noFill/>
        </p:spPr>
        <p:txBody>
          <a:bodyPr wrap="square" rtlCol="0">
            <a:spAutoFit/>
          </a:bodyPr>
          <a:lstStyle/>
          <a:p>
            <a:r>
              <a:rPr lang="en-GB" dirty="0" smtClean="0"/>
              <a:t>Bearing in mind the guidance with regards to gradient and </a:t>
            </a:r>
            <a:r>
              <a:rPr lang="en-GB" dirty="0" err="1" smtClean="0"/>
              <a:t>crossfall</a:t>
            </a:r>
            <a:r>
              <a:rPr lang="en-GB" dirty="0" smtClean="0"/>
              <a:t>... It is recommended that there is 900mm level space beyond the are of the dropped kerb to allow straight passage for wheelchair users and other pedestrians with a mobility impairment. The height of the kerb is likely to be 100-120mm, so you would need 1200mm to 1500mm to form an acceptable ramp. The guidance cannot be applied verbatim to streets where the footway is below 2.5m, even in perfectly flat areas.</a:t>
            </a:r>
            <a:endParaRPr lang="en-GB" dirty="0"/>
          </a:p>
        </p:txBody>
      </p:sp>
    </p:spTree>
    <p:extLst>
      <p:ext uri="{BB962C8B-B14F-4D97-AF65-F5344CB8AC3E}">
        <p14:creationId xmlns:p14="http://schemas.microsoft.com/office/powerpoint/2010/main" val="2477367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476672"/>
            <a:ext cx="7436644" cy="5577483"/>
          </a:xfrm>
        </p:spPr>
      </p:pic>
    </p:spTree>
    <p:extLst>
      <p:ext uri="{BB962C8B-B14F-4D97-AF65-F5344CB8AC3E}">
        <p14:creationId xmlns:p14="http://schemas.microsoft.com/office/powerpoint/2010/main" val="3932393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185" y="333375"/>
            <a:ext cx="7723717" cy="5792788"/>
          </a:xfrm>
        </p:spPr>
      </p:pic>
    </p:spTree>
    <p:extLst>
      <p:ext uri="{BB962C8B-B14F-4D97-AF65-F5344CB8AC3E}">
        <p14:creationId xmlns:p14="http://schemas.microsoft.com/office/powerpoint/2010/main" val="1523918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975" y="620713"/>
            <a:ext cx="7340600" cy="5505450"/>
          </a:xfrm>
        </p:spPr>
      </p:pic>
    </p:spTree>
    <p:extLst>
      <p:ext uri="{BB962C8B-B14F-4D97-AF65-F5344CB8AC3E}">
        <p14:creationId xmlns:p14="http://schemas.microsoft.com/office/powerpoint/2010/main" val="917607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692696"/>
            <a:ext cx="6408712" cy="4806534"/>
          </a:xfrm>
          <a:prstGeom prst="rect">
            <a:avLst/>
          </a:prstGeom>
        </p:spPr>
      </p:pic>
    </p:spTree>
    <p:extLst>
      <p:ext uri="{BB962C8B-B14F-4D97-AF65-F5344CB8AC3E}">
        <p14:creationId xmlns:p14="http://schemas.microsoft.com/office/powerpoint/2010/main" val="2314049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332656"/>
            <a:ext cx="4237434" cy="5649913"/>
          </a:xfrm>
        </p:spPr>
      </p:pic>
      <p:sp>
        <p:nvSpPr>
          <p:cNvPr id="5" name="TextBox 4"/>
          <p:cNvSpPr txBox="1"/>
          <p:nvPr/>
        </p:nvSpPr>
        <p:spPr>
          <a:xfrm>
            <a:off x="4932040" y="332656"/>
            <a:ext cx="3744416" cy="3970318"/>
          </a:xfrm>
          <a:prstGeom prst="rect">
            <a:avLst/>
          </a:prstGeom>
          <a:noFill/>
        </p:spPr>
        <p:txBody>
          <a:bodyPr wrap="square" rtlCol="0">
            <a:spAutoFit/>
          </a:bodyPr>
          <a:lstStyle/>
          <a:p>
            <a:r>
              <a:rPr lang="en-GB" dirty="0" smtClean="0"/>
              <a:t>Specific tactile layouts have been developed and tested to compensate for the lack of kerb </a:t>
            </a:r>
            <a:r>
              <a:rPr lang="en-GB" dirty="0" err="1" smtClean="0"/>
              <a:t>upstand</a:t>
            </a:r>
            <a:r>
              <a:rPr lang="en-GB" dirty="0" smtClean="0"/>
              <a:t>, and to convey other information to blind and partially sighted pedestrians. However, the junction layout may make application difficult, as can certain types of crossings, for example speed tables. </a:t>
            </a:r>
          </a:p>
          <a:p>
            <a:endParaRPr lang="en-GB" dirty="0"/>
          </a:p>
          <a:p>
            <a:r>
              <a:rPr lang="en-GB" dirty="0" smtClean="0"/>
              <a:t>Provision of shared use facilities, for example around Toucan crossings, also creates challenges in the application of tactile information. </a:t>
            </a:r>
            <a:endParaRPr lang="en-GB" dirty="0"/>
          </a:p>
        </p:txBody>
      </p:sp>
    </p:spTree>
    <p:extLst>
      <p:ext uri="{BB962C8B-B14F-4D97-AF65-F5344CB8AC3E}">
        <p14:creationId xmlns:p14="http://schemas.microsoft.com/office/powerpoint/2010/main" val="1531706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0696" y="764704"/>
            <a:ext cx="7947727" cy="5960795"/>
          </a:xfrm>
        </p:spPr>
      </p:pic>
    </p:spTree>
    <p:extLst>
      <p:ext uri="{BB962C8B-B14F-4D97-AF65-F5344CB8AC3E}">
        <p14:creationId xmlns:p14="http://schemas.microsoft.com/office/powerpoint/2010/main" val="2686284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345388"/>
            <a:ext cx="7776864" cy="5832648"/>
          </a:xfrm>
        </p:spPr>
      </p:pic>
    </p:spTree>
    <p:extLst>
      <p:ext uri="{BB962C8B-B14F-4D97-AF65-F5344CB8AC3E}">
        <p14:creationId xmlns:p14="http://schemas.microsoft.com/office/powerpoint/2010/main" val="817780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700808"/>
            <a:ext cx="6034617" cy="4525963"/>
          </a:xfrm>
        </p:spPr>
      </p:pic>
      <p:sp>
        <p:nvSpPr>
          <p:cNvPr id="5" name="Rectangle 4"/>
          <p:cNvSpPr/>
          <p:nvPr/>
        </p:nvSpPr>
        <p:spPr>
          <a:xfrm>
            <a:off x="467544" y="394692"/>
            <a:ext cx="7056784" cy="1200329"/>
          </a:xfrm>
          <a:prstGeom prst="rect">
            <a:avLst/>
          </a:prstGeom>
        </p:spPr>
        <p:txBody>
          <a:bodyPr wrap="square">
            <a:spAutoFit/>
          </a:bodyPr>
          <a:lstStyle/>
          <a:p>
            <a:r>
              <a:rPr lang="en-GB" dirty="0" smtClean="0"/>
              <a:t>‘It is</a:t>
            </a:r>
            <a:r>
              <a:rPr lang="en-GB" dirty="0"/>
              <a:t> </a:t>
            </a:r>
            <a:r>
              <a:rPr lang="en-GB" dirty="0" smtClean="0"/>
              <a:t>recommended</a:t>
            </a:r>
            <a:r>
              <a:rPr lang="en-GB" dirty="0"/>
              <a:t> </a:t>
            </a:r>
            <a:r>
              <a:rPr lang="en-GB" dirty="0" smtClean="0"/>
              <a:t>that the movement	 framework</a:t>
            </a:r>
            <a:r>
              <a:rPr lang="en-GB" dirty="0"/>
              <a:t> </a:t>
            </a:r>
            <a:r>
              <a:rPr lang="en-GB" dirty="0" smtClean="0"/>
              <a:t>for</a:t>
            </a:r>
            <a:r>
              <a:rPr lang="en-GB" dirty="0"/>
              <a:t> </a:t>
            </a:r>
            <a:r>
              <a:rPr lang="en-GB" dirty="0" smtClean="0"/>
              <a:t>a</a:t>
            </a:r>
            <a:r>
              <a:rPr lang="en-GB" dirty="0"/>
              <a:t> </a:t>
            </a:r>
            <a:r>
              <a:rPr lang="en-GB" dirty="0" smtClean="0"/>
              <a:t>new</a:t>
            </a:r>
            <a:r>
              <a:rPr lang="en-GB" dirty="0"/>
              <a:t> </a:t>
            </a:r>
            <a:r>
              <a:rPr lang="en-GB" dirty="0" smtClean="0"/>
              <a:t>development</a:t>
            </a:r>
            <a:r>
              <a:rPr lang="en-GB" dirty="0"/>
              <a:t> </a:t>
            </a:r>
            <a:r>
              <a:rPr lang="en-GB" dirty="0" smtClean="0"/>
              <a:t>be based</a:t>
            </a:r>
            <a:r>
              <a:rPr lang="en-GB" dirty="0"/>
              <a:t> </a:t>
            </a:r>
            <a:r>
              <a:rPr lang="en-GB" dirty="0" smtClean="0"/>
              <a:t>on</a:t>
            </a:r>
            <a:r>
              <a:rPr lang="en-GB" dirty="0"/>
              <a:t> </a:t>
            </a:r>
            <a:r>
              <a:rPr lang="en-GB" dirty="0" smtClean="0"/>
              <a:t>the</a:t>
            </a:r>
            <a:r>
              <a:rPr lang="en-GB" dirty="0"/>
              <a:t> </a:t>
            </a:r>
            <a:r>
              <a:rPr lang="en-GB" dirty="0" smtClean="0"/>
              <a:t>user</a:t>
            </a:r>
            <a:r>
              <a:rPr lang="en-GB" dirty="0"/>
              <a:t> </a:t>
            </a:r>
            <a:r>
              <a:rPr lang="en-GB" dirty="0" smtClean="0"/>
              <a:t>hierarchy[…] Applying	the hierarchy</a:t>
            </a:r>
            <a:r>
              <a:rPr lang="en-GB" dirty="0"/>
              <a:t> </a:t>
            </a:r>
            <a:r>
              <a:rPr lang="en-GB" dirty="0" smtClean="0"/>
              <a:t>will</a:t>
            </a:r>
            <a:r>
              <a:rPr lang="en-GB" dirty="0"/>
              <a:t> </a:t>
            </a:r>
            <a:r>
              <a:rPr lang="en-GB" dirty="0" smtClean="0"/>
              <a:t>lead to</a:t>
            </a:r>
            <a:r>
              <a:rPr lang="en-GB" dirty="0"/>
              <a:t> </a:t>
            </a:r>
            <a:r>
              <a:rPr lang="en-GB" dirty="0" smtClean="0"/>
              <a:t>a</a:t>
            </a:r>
            <a:r>
              <a:rPr lang="en-GB" dirty="0"/>
              <a:t> </a:t>
            </a:r>
            <a:r>
              <a:rPr lang="en-GB" dirty="0" smtClean="0"/>
              <a:t>design</a:t>
            </a:r>
            <a:r>
              <a:rPr lang="en-GB" dirty="0"/>
              <a:t> </a:t>
            </a:r>
            <a:r>
              <a:rPr lang="en-GB" dirty="0" smtClean="0"/>
              <a:t>that</a:t>
            </a:r>
            <a:r>
              <a:rPr lang="en-GB" dirty="0"/>
              <a:t> </a:t>
            </a:r>
            <a:r>
              <a:rPr lang="en-GB" dirty="0" smtClean="0"/>
              <a:t>increases the attractiveness</a:t>
            </a:r>
            <a:r>
              <a:rPr lang="en-GB" dirty="0"/>
              <a:t> </a:t>
            </a:r>
            <a:r>
              <a:rPr lang="en-GB" dirty="0" smtClean="0"/>
              <a:t>of</a:t>
            </a:r>
            <a:r>
              <a:rPr lang="en-GB" dirty="0"/>
              <a:t> </a:t>
            </a:r>
            <a:r>
              <a:rPr lang="en-GB" dirty="0" smtClean="0"/>
              <a:t>walking,</a:t>
            </a:r>
            <a:r>
              <a:rPr lang="en-GB" dirty="0"/>
              <a:t> </a:t>
            </a:r>
            <a:r>
              <a:rPr lang="en-GB" dirty="0" smtClean="0"/>
              <a:t>cycling</a:t>
            </a:r>
            <a:r>
              <a:rPr lang="en-GB" dirty="0"/>
              <a:t> </a:t>
            </a:r>
            <a:r>
              <a:rPr lang="en-GB" dirty="0" smtClean="0"/>
              <a:t>and</a:t>
            </a:r>
            <a:r>
              <a:rPr lang="en-GB" dirty="0"/>
              <a:t> </a:t>
            </a:r>
            <a:r>
              <a:rPr lang="en-GB" dirty="0" smtClean="0"/>
              <a:t>the</a:t>
            </a:r>
            <a:r>
              <a:rPr lang="en-GB" dirty="0"/>
              <a:t> </a:t>
            </a:r>
            <a:r>
              <a:rPr lang="en-GB" dirty="0" smtClean="0"/>
              <a:t>use</a:t>
            </a:r>
            <a:r>
              <a:rPr lang="en-GB" dirty="0"/>
              <a:t> </a:t>
            </a:r>
            <a:r>
              <a:rPr lang="en-GB" dirty="0" smtClean="0"/>
              <a:t>of</a:t>
            </a:r>
            <a:r>
              <a:rPr lang="en-GB" dirty="0"/>
              <a:t> </a:t>
            </a:r>
            <a:r>
              <a:rPr lang="en-GB" dirty="0" smtClean="0"/>
              <a:t>public</a:t>
            </a:r>
            <a:r>
              <a:rPr lang="en-GB" dirty="0"/>
              <a:t> </a:t>
            </a:r>
            <a:r>
              <a:rPr lang="en-GB" dirty="0" smtClean="0"/>
              <a:t>transport’. </a:t>
            </a:r>
            <a:r>
              <a:rPr lang="en-GB" sz="1400" dirty="0" smtClean="0"/>
              <a:t>Manual for Streets</a:t>
            </a:r>
            <a:endParaRPr lang="en-GB" sz="1400" dirty="0"/>
          </a:p>
        </p:txBody>
      </p:sp>
    </p:spTree>
    <p:extLst>
      <p:ext uri="{BB962C8B-B14F-4D97-AF65-F5344CB8AC3E}">
        <p14:creationId xmlns:p14="http://schemas.microsoft.com/office/powerpoint/2010/main" val="146476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4664"/>
            <a:ext cx="3456384" cy="3293209"/>
          </a:xfrm>
          <a:prstGeom prst="rect">
            <a:avLst/>
          </a:prstGeom>
        </p:spPr>
        <p:txBody>
          <a:bodyPr wrap="square">
            <a:spAutoFit/>
          </a:bodyPr>
          <a:lstStyle/>
          <a:p>
            <a:r>
              <a:rPr lang="en-GB" sz="1600" dirty="0" smtClean="0"/>
              <a:t>Street furniture, signs, bins, bollards,</a:t>
            </a:r>
            <a:r>
              <a:rPr lang="en-GB" sz="1600" dirty="0"/>
              <a:t> </a:t>
            </a:r>
            <a:r>
              <a:rPr lang="en-GB" sz="1600" dirty="0" smtClean="0"/>
              <a:t>utilities</a:t>
            </a:r>
            <a:r>
              <a:rPr lang="en-GB" sz="1600" dirty="0"/>
              <a:t> </a:t>
            </a:r>
            <a:r>
              <a:rPr lang="en-GB" sz="1600" dirty="0" smtClean="0"/>
              <a:t>boxes, lighting</a:t>
            </a:r>
            <a:r>
              <a:rPr lang="en-GB" sz="1600" dirty="0"/>
              <a:t> </a:t>
            </a:r>
            <a:r>
              <a:rPr lang="en-GB" sz="1600" dirty="0" smtClean="0"/>
              <a:t>and other items</a:t>
            </a:r>
            <a:r>
              <a:rPr lang="en-GB" sz="1600" dirty="0"/>
              <a:t> </a:t>
            </a:r>
            <a:r>
              <a:rPr lang="en-GB" sz="1600" dirty="0" smtClean="0"/>
              <a:t>which</a:t>
            </a:r>
            <a:r>
              <a:rPr lang="en-GB" sz="1600" dirty="0"/>
              <a:t> </a:t>
            </a:r>
            <a:r>
              <a:rPr lang="en-GB" sz="1600" dirty="0" smtClean="0"/>
              <a:t>tend to accumulate</a:t>
            </a:r>
            <a:r>
              <a:rPr lang="en-GB" sz="1600" dirty="0"/>
              <a:t> </a:t>
            </a:r>
            <a:r>
              <a:rPr lang="en-GB" sz="1600" dirty="0" smtClean="0"/>
              <a:t>on</a:t>
            </a:r>
            <a:r>
              <a:rPr lang="en-GB" sz="1600" dirty="0"/>
              <a:t> </a:t>
            </a:r>
            <a:r>
              <a:rPr lang="en-GB" sz="1600" dirty="0" smtClean="0"/>
              <a:t>a</a:t>
            </a:r>
            <a:r>
              <a:rPr lang="en-GB" sz="1600" dirty="0"/>
              <a:t> </a:t>
            </a:r>
            <a:r>
              <a:rPr lang="en-GB" sz="1600" dirty="0" smtClean="0"/>
              <a:t>footway</a:t>
            </a:r>
            <a:r>
              <a:rPr lang="en-GB" sz="1600" dirty="0"/>
              <a:t> </a:t>
            </a:r>
            <a:r>
              <a:rPr lang="en-GB" sz="1600" dirty="0" smtClean="0"/>
              <a:t>can clutter the streetscape. Clutter is visually intrusive and has</a:t>
            </a:r>
            <a:r>
              <a:rPr lang="en-GB" sz="1600" dirty="0"/>
              <a:t> </a:t>
            </a:r>
            <a:r>
              <a:rPr lang="en-GB" sz="1600" dirty="0" smtClean="0"/>
              <a:t>adverse</a:t>
            </a:r>
            <a:r>
              <a:rPr lang="en-GB" sz="1600" dirty="0"/>
              <a:t> </a:t>
            </a:r>
            <a:r>
              <a:rPr lang="en-GB" sz="1600" dirty="0" smtClean="0"/>
              <a:t>implications</a:t>
            </a:r>
            <a:r>
              <a:rPr lang="en-GB" sz="1600" dirty="0"/>
              <a:t> </a:t>
            </a:r>
            <a:r>
              <a:rPr lang="en-GB" sz="1600" dirty="0" smtClean="0"/>
              <a:t>for</a:t>
            </a:r>
            <a:r>
              <a:rPr lang="en-GB" sz="1600" dirty="0"/>
              <a:t> </a:t>
            </a:r>
            <a:r>
              <a:rPr lang="en-GB" sz="1600" dirty="0" smtClean="0"/>
              <a:t>many</a:t>
            </a:r>
            <a:r>
              <a:rPr lang="en-GB" sz="1600" dirty="0"/>
              <a:t> </a:t>
            </a:r>
            <a:r>
              <a:rPr lang="en-GB" sz="1600" dirty="0" smtClean="0"/>
              <a:t>disabled people.	</a:t>
            </a:r>
          </a:p>
          <a:p>
            <a:r>
              <a:rPr lang="en-GB" sz="1600" dirty="0" smtClean="0"/>
              <a:t>The agencies</a:t>
            </a:r>
            <a:r>
              <a:rPr lang="en-GB" sz="1600" dirty="0"/>
              <a:t> </a:t>
            </a:r>
            <a:r>
              <a:rPr lang="en-GB" sz="1600" dirty="0" smtClean="0"/>
              <a:t>responsible</a:t>
            </a:r>
            <a:r>
              <a:rPr lang="en-GB" sz="1600" dirty="0"/>
              <a:t> </a:t>
            </a:r>
            <a:r>
              <a:rPr lang="en-GB" sz="1600" dirty="0" smtClean="0"/>
              <a:t>for</a:t>
            </a:r>
            <a:r>
              <a:rPr lang="en-GB" sz="1600" dirty="0"/>
              <a:t> </a:t>
            </a:r>
            <a:r>
              <a:rPr lang="en-GB" sz="1600" dirty="0" smtClean="0"/>
              <a:t>such</a:t>
            </a:r>
            <a:r>
              <a:rPr lang="en-GB" sz="1600" dirty="0"/>
              <a:t> </a:t>
            </a:r>
            <a:r>
              <a:rPr lang="en-GB" sz="1600" dirty="0" smtClean="0"/>
              <a:t>items</a:t>
            </a:r>
            <a:r>
              <a:rPr lang="en-GB" sz="1600" dirty="0"/>
              <a:t> </a:t>
            </a:r>
            <a:r>
              <a:rPr lang="en-GB" sz="1600" dirty="0" smtClean="0"/>
              <a:t>and</a:t>
            </a:r>
            <a:r>
              <a:rPr lang="en-GB" sz="1600" dirty="0"/>
              <a:t> </a:t>
            </a:r>
            <a:r>
              <a:rPr lang="en-GB" sz="1600" dirty="0" smtClean="0"/>
              <a:t>those</a:t>
            </a:r>
            <a:r>
              <a:rPr lang="en-GB" sz="1600" dirty="0"/>
              <a:t> </a:t>
            </a:r>
            <a:r>
              <a:rPr lang="en-GB" sz="1600" dirty="0" smtClean="0"/>
              <a:t>who</a:t>
            </a:r>
            <a:r>
              <a:rPr lang="en-GB" sz="1600" dirty="0"/>
              <a:t> </a:t>
            </a:r>
            <a:r>
              <a:rPr lang="en-GB" sz="1600" dirty="0" smtClean="0"/>
              <a:t>manage the street</a:t>
            </a:r>
            <a:r>
              <a:rPr lang="en-GB" sz="1600" dirty="0"/>
              <a:t> </a:t>
            </a:r>
            <a:r>
              <a:rPr lang="en-GB" sz="1600" dirty="0" smtClean="0"/>
              <a:t>should consider ways</a:t>
            </a:r>
            <a:r>
              <a:rPr lang="en-GB" sz="1600" dirty="0"/>
              <a:t> </a:t>
            </a:r>
            <a:r>
              <a:rPr lang="en-GB" sz="1600" dirty="0" smtClean="0"/>
              <a:t>of</a:t>
            </a:r>
            <a:r>
              <a:rPr lang="en-GB" sz="1600" dirty="0"/>
              <a:t> </a:t>
            </a:r>
            <a:r>
              <a:rPr lang="en-GB" sz="1600" dirty="0" smtClean="0"/>
              <a:t>reducing</a:t>
            </a:r>
            <a:r>
              <a:rPr lang="en-GB" sz="1600" dirty="0"/>
              <a:t> </a:t>
            </a:r>
            <a:r>
              <a:rPr lang="en-GB" sz="1600" dirty="0" smtClean="0"/>
              <a:t>their</a:t>
            </a:r>
            <a:r>
              <a:rPr lang="en-GB" sz="1600" dirty="0"/>
              <a:t> </a:t>
            </a:r>
            <a:r>
              <a:rPr lang="en-GB" sz="1600" dirty="0" smtClean="0"/>
              <a:t>visual</a:t>
            </a:r>
            <a:r>
              <a:rPr lang="en-GB" sz="1600" dirty="0"/>
              <a:t> </a:t>
            </a:r>
            <a:r>
              <a:rPr lang="en-GB" sz="1600" dirty="0" smtClean="0"/>
              <a:t>impact</a:t>
            </a:r>
            <a:r>
              <a:rPr lang="en-GB" sz="1600" dirty="0"/>
              <a:t> </a:t>
            </a:r>
            <a:r>
              <a:rPr lang="en-GB" sz="1600" dirty="0" smtClean="0"/>
              <a:t>and impediment</a:t>
            </a:r>
            <a:r>
              <a:rPr lang="en-GB" sz="1600" dirty="0"/>
              <a:t> </a:t>
            </a:r>
            <a:r>
              <a:rPr lang="en-GB" sz="1600" dirty="0" smtClean="0"/>
              <a:t>to</a:t>
            </a:r>
            <a:r>
              <a:rPr lang="en-GB" sz="1600" dirty="0"/>
              <a:t> </a:t>
            </a:r>
            <a:r>
              <a:rPr lang="en-GB" sz="1600" dirty="0" smtClean="0"/>
              <a:t>users.</a:t>
            </a:r>
          </a:p>
          <a:p>
            <a:endParaRPr lang="en-GB" sz="1600" dirty="0"/>
          </a:p>
          <a:p>
            <a:endParaRPr lang="en-GB" sz="1600" dirty="0"/>
          </a:p>
        </p:txBody>
      </p:sp>
      <p:pic>
        <p:nvPicPr>
          <p:cNvPr id="5" name="Picture 12" descr="Burley Road 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501008"/>
            <a:ext cx="3587750" cy="2690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31800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284984"/>
            <a:ext cx="4391791" cy="3295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116632"/>
            <a:ext cx="4283968" cy="321297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748316169"/>
              </p:ext>
            </p:extLst>
          </p:nvPr>
        </p:nvGraphicFramePr>
        <p:xfrm>
          <a:off x="323528" y="3158108"/>
          <a:ext cx="1398587" cy="685800"/>
        </p:xfrm>
        <a:graphic>
          <a:graphicData uri="http://schemas.openxmlformats.org/presentationml/2006/ole">
            <mc:AlternateContent xmlns:mc="http://schemas.openxmlformats.org/markup-compatibility/2006">
              <mc:Choice xmlns:v="urn:schemas-microsoft-com:vml" Requires="v">
                <p:oleObj spid="_x0000_s4103" name="Packager Shell Object" showAsIcon="1" r:id="rId7" imgW="1398240" imgH="685440" progId="Package">
                  <p:embed/>
                </p:oleObj>
              </mc:Choice>
              <mc:Fallback>
                <p:oleObj name="Packager Shell Object" showAsIcon="1" r:id="rId7" imgW="1398240" imgH="685440" progId="Package">
                  <p:embed/>
                  <p:pic>
                    <p:nvPicPr>
                      <p:cNvPr id="0" name=""/>
                      <p:cNvPicPr/>
                      <p:nvPr/>
                    </p:nvPicPr>
                    <p:blipFill>
                      <a:blip r:embed="rId8"/>
                      <a:stretch>
                        <a:fillRect/>
                      </a:stretch>
                    </p:blipFill>
                    <p:spPr>
                      <a:xfrm>
                        <a:off x="323528" y="3158108"/>
                        <a:ext cx="1398587" cy="685800"/>
                      </a:xfrm>
                      <a:prstGeom prst="rect">
                        <a:avLst/>
                      </a:prstGeom>
                    </p:spPr>
                  </p:pic>
                </p:oleObj>
              </mc:Fallback>
            </mc:AlternateContent>
          </a:graphicData>
        </a:graphic>
      </p:graphicFrame>
    </p:spTree>
    <p:extLst>
      <p:ext uri="{BB962C8B-B14F-4D97-AF65-F5344CB8AC3E}">
        <p14:creationId xmlns:p14="http://schemas.microsoft.com/office/powerpoint/2010/main" val="250869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147248" cy="5289451"/>
          </a:xfrm>
        </p:spPr>
        <p:txBody>
          <a:bodyPr>
            <a:normAutofit/>
          </a:bodyPr>
          <a:lstStyle/>
          <a:p>
            <a:pPr marL="0" indent="0">
              <a:buNone/>
            </a:pPr>
            <a:r>
              <a:rPr lang="en-GB" dirty="0" smtClean="0"/>
              <a:t>Sustainable communities</a:t>
            </a:r>
            <a:r>
              <a:rPr lang="en-GB" dirty="0"/>
              <a:t> </a:t>
            </a:r>
            <a:r>
              <a:rPr lang="en-GB" dirty="0" smtClean="0"/>
              <a:t>meet</a:t>
            </a:r>
            <a:r>
              <a:rPr lang="en-GB" dirty="0"/>
              <a:t> </a:t>
            </a:r>
            <a:r>
              <a:rPr lang="en-GB" dirty="0" smtClean="0"/>
              <a:t>the</a:t>
            </a:r>
            <a:r>
              <a:rPr lang="en-GB" dirty="0"/>
              <a:t> </a:t>
            </a:r>
            <a:r>
              <a:rPr lang="en-GB" dirty="0" smtClean="0"/>
              <a:t>diverse needs of</a:t>
            </a:r>
            <a:r>
              <a:rPr lang="en-GB" dirty="0"/>
              <a:t> </a:t>
            </a:r>
            <a:r>
              <a:rPr lang="en-GB" dirty="0" smtClean="0"/>
              <a:t>existing</a:t>
            </a:r>
            <a:r>
              <a:rPr lang="en-GB" dirty="0"/>
              <a:t> </a:t>
            </a:r>
            <a:r>
              <a:rPr lang="en-GB" dirty="0" smtClean="0"/>
              <a:t>and</a:t>
            </a:r>
            <a:r>
              <a:rPr lang="en-GB" dirty="0"/>
              <a:t> </a:t>
            </a:r>
            <a:r>
              <a:rPr lang="en-GB" dirty="0" smtClean="0"/>
              <a:t>future</a:t>
            </a:r>
            <a:r>
              <a:rPr lang="en-GB" dirty="0"/>
              <a:t> </a:t>
            </a:r>
            <a:r>
              <a:rPr lang="en-GB" dirty="0" smtClean="0"/>
              <a:t>residents, are</a:t>
            </a:r>
            <a:r>
              <a:rPr lang="en-GB" dirty="0"/>
              <a:t> </a:t>
            </a:r>
            <a:r>
              <a:rPr lang="en-GB" dirty="0" smtClean="0"/>
              <a:t>sensitive to their</a:t>
            </a:r>
            <a:r>
              <a:rPr lang="en-GB" dirty="0"/>
              <a:t> </a:t>
            </a:r>
            <a:r>
              <a:rPr lang="en-GB" dirty="0" smtClean="0"/>
              <a:t>environment</a:t>
            </a:r>
            <a:r>
              <a:rPr lang="en-GB" dirty="0"/>
              <a:t> </a:t>
            </a:r>
            <a:r>
              <a:rPr lang="en-GB" dirty="0" smtClean="0"/>
              <a:t>by</a:t>
            </a:r>
            <a:r>
              <a:rPr lang="en-GB" dirty="0"/>
              <a:t> </a:t>
            </a:r>
            <a:r>
              <a:rPr lang="en-GB" dirty="0" smtClean="0"/>
              <a:t>minimising</a:t>
            </a:r>
            <a:r>
              <a:rPr lang="en-GB" dirty="0"/>
              <a:t> </a:t>
            </a:r>
            <a:r>
              <a:rPr lang="en-GB" dirty="0" smtClean="0"/>
              <a:t>their effect</a:t>
            </a:r>
            <a:r>
              <a:rPr lang="en-GB" dirty="0"/>
              <a:t> </a:t>
            </a:r>
            <a:r>
              <a:rPr lang="en-GB" dirty="0" smtClean="0"/>
              <a:t>on climate</a:t>
            </a:r>
            <a:r>
              <a:rPr lang="en-GB" dirty="0"/>
              <a:t> </a:t>
            </a:r>
            <a:r>
              <a:rPr lang="en-GB" dirty="0" smtClean="0"/>
              <a:t>change, and</a:t>
            </a:r>
            <a:r>
              <a:rPr lang="en-GB" dirty="0"/>
              <a:t> </a:t>
            </a:r>
            <a:r>
              <a:rPr lang="en-GB" dirty="0" smtClean="0"/>
              <a:t>contribute</a:t>
            </a:r>
            <a:r>
              <a:rPr lang="en-GB" dirty="0"/>
              <a:t> </a:t>
            </a:r>
            <a:r>
              <a:rPr lang="en-GB" dirty="0" smtClean="0"/>
              <a:t>to</a:t>
            </a:r>
            <a:r>
              <a:rPr lang="en-GB" dirty="0"/>
              <a:t> </a:t>
            </a:r>
            <a:r>
              <a:rPr lang="en-GB" dirty="0" smtClean="0"/>
              <a:t>a</a:t>
            </a:r>
            <a:r>
              <a:rPr lang="en-GB" dirty="0"/>
              <a:t> </a:t>
            </a:r>
            <a:r>
              <a:rPr lang="en-GB" dirty="0" smtClean="0"/>
              <a:t>high</a:t>
            </a:r>
            <a:r>
              <a:rPr lang="en-GB" dirty="0"/>
              <a:t> </a:t>
            </a:r>
            <a:r>
              <a:rPr lang="en-GB" dirty="0" smtClean="0"/>
              <a:t>quality</a:t>
            </a:r>
            <a:r>
              <a:rPr lang="en-GB" dirty="0"/>
              <a:t> </a:t>
            </a:r>
            <a:r>
              <a:rPr lang="en-GB" dirty="0" smtClean="0"/>
              <a:t>of life. They</a:t>
            </a:r>
            <a:r>
              <a:rPr lang="en-GB" dirty="0"/>
              <a:t> </a:t>
            </a:r>
            <a:r>
              <a:rPr lang="en-GB" dirty="0" smtClean="0"/>
              <a:t>are safe</a:t>
            </a:r>
            <a:r>
              <a:rPr lang="en-GB" dirty="0"/>
              <a:t> </a:t>
            </a:r>
            <a:r>
              <a:rPr lang="en-GB" dirty="0" smtClean="0"/>
              <a:t>and</a:t>
            </a:r>
            <a:r>
              <a:rPr lang="en-GB" dirty="0"/>
              <a:t> </a:t>
            </a:r>
            <a:r>
              <a:rPr lang="en-GB" dirty="0" smtClean="0"/>
              <a:t>inclusive, well</a:t>
            </a:r>
            <a:r>
              <a:rPr lang="en-GB" dirty="0"/>
              <a:t> </a:t>
            </a:r>
            <a:r>
              <a:rPr lang="en-GB" dirty="0" smtClean="0"/>
              <a:t>planned and	promote social</a:t>
            </a:r>
            <a:r>
              <a:rPr lang="en-GB" dirty="0"/>
              <a:t> </a:t>
            </a:r>
            <a:r>
              <a:rPr lang="en-GB" dirty="0" smtClean="0"/>
              <a:t>inclusion, offering</a:t>
            </a:r>
            <a:r>
              <a:rPr lang="en-GB" dirty="0"/>
              <a:t> </a:t>
            </a:r>
            <a:r>
              <a:rPr lang="en-GB" dirty="0" smtClean="0"/>
              <a:t>equality</a:t>
            </a:r>
            <a:r>
              <a:rPr lang="en-GB" dirty="0"/>
              <a:t> </a:t>
            </a:r>
            <a:r>
              <a:rPr lang="en-GB" dirty="0" smtClean="0"/>
              <a:t>of opportunity</a:t>
            </a:r>
            <a:r>
              <a:rPr lang="en-GB" dirty="0"/>
              <a:t> </a:t>
            </a:r>
            <a:r>
              <a:rPr lang="en-GB" dirty="0" smtClean="0"/>
              <a:t>and</a:t>
            </a:r>
            <a:r>
              <a:rPr lang="en-GB" dirty="0"/>
              <a:t> </a:t>
            </a:r>
            <a:r>
              <a:rPr lang="en-GB" dirty="0" smtClean="0"/>
              <a:t>good	services for</a:t>
            </a:r>
            <a:r>
              <a:rPr lang="en-GB" dirty="0"/>
              <a:t> </a:t>
            </a:r>
            <a:r>
              <a:rPr lang="en-GB" dirty="0" smtClean="0"/>
              <a:t>all.</a:t>
            </a:r>
            <a:endParaRPr lang="en-GB" dirty="0"/>
          </a:p>
        </p:txBody>
      </p:sp>
    </p:spTree>
    <p:extLst>
      <p:ext uri="{BB962C8B-B14F-4D97-AF65-F5344CB8AC3E}">
        <p14:creationId xmlns:p14="http://schemas.microsoft.com/office/powerpoint/2010/main" val="1183981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Towards a barrier-free environment?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124744"/>
            <a:ext cx="6034617" cy="4525963"/>
          </a:xfrm>
        </p:spPr>
      </p:pic>
      <p:sp>
        <p:nvSpPr>
          <p:cNvPr id="3" name="Rectangle 2"/>
          <p:cNvSpPr/>
          <p:nvPr/>
        </p:nvSpPr>
        <p:spPr>
          <a:xfrm>
            <a:off x="2627784" y="4797152"/>
            <a:ext cx="4572000" cy="923330"/>
          </a:xfrm>
          <a:prstGeom prst="rect">
            <a:avLst/>
          </a:prstGeom>
        </p:spPr>
        <p:txBody>
          <a:bodyPr>
            <a:spAutoFit/>
          </a:bodyPr>
          <a:lstStyle/>
          <a:p>
            <a:r>
              <a:rPr lang="en-GB" dirty="0">
                <a:hlinkClick r:id="rId3"/>
              </a:rPr>
              <a:t>https://www.google.co.uk/maps/@53.8059726,-</a:t>
            </a:r>
            <a:r>
              <a:rPr lang="en-GB" dirty="0" smtClean="0">
                <a:hlinkClick r:id="rId3"/>
              </a:rPr>
              <a:t>1.5012903,17z</a:t>
            </a:r>
            <a:endParaRPr lang="en-GB" dirty="0" smtClean="0"/>
          </a:p>
          <a:p>
            <a:endParaRPr lang="en-GB" dirty="0"/>
          </a:p>
        </p:txBody>
      </p:sp>
    </p:spTree>
    <p:extLst>
      <p:ext uri="{BB962C8B-B14F-4D97-AF65-F5344CB8AC3E}">
        <p14:creationId xmlns:p14="http://schemas.microsoft.com/office/powerpoint/2010/main" val="3368612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1646"/>
            <a:ext cx="8146244" cy="545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92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8" y="454334"/>
            <a:ext cx="8291512" cy="555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68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8" y="454334"/>
            <a:ext cx="8291512" cy="555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922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a:bodyPr>
          <a:lstStyle/>
          <a:p>
            <a:r>
              <a:rPr lang="en-GB" sz="2000" dirty="0" smtClean="0"/>
              <a:t>There are sufficient variations in the needs of people with disabilities, with the different needs sometimes conflicting, that Inclusive Design remains an elusive aspiration. </a:t>
            </a:r>
          </a:p>
          <a:p>
            <a:r>
              <a:rPr lang="en-GB" sz="2000" dirty="0" smtClean="0"/>
              <a:t>It is difficult to apply the current guidance to existing  street layouts, and compromises have to be made in the interpretation, depending on local circumstances.</a:t>
            </a:r>
          </a:p>
          <a:p>
            <a:r>
              <a:rPr lang="en-GB" sz="2000" dirty="0" smtClean="0"/>
              <a:t>In terms of the provision of  tactile paving, this may be even more difficult in non-traditional layouts, such as where a </a:t>
            </a:r>
            <a:r>
              <a:rPr lang="en-GB" sz="2000" dirty="0" err="1" smtClean="0"/>
              <a:t>pedestrianised</a:t>
            </a:r>
            <a:r>
              <a:rPr lang="en-GB" sz="2000" dirty="0" smtClean="0"/>
              <a:t> street meets an ‘ordinary’ street </a:t>
            </a:r>
          </a:p>
          <a:p>
            <a:r>
              <a:rPr lang="en-GB" sz="2000" dirty="0" smtClean="0"/>
              <a:t>Every element of street design could have access implications, including the elements of ‘unintentional’ design or not designed use.</a:t>
            </a:r>
            <a:endParaRPr lang="en-GB" sz="2000" dirty="0"/>
          </a:p>
        </p:txBody>
      </p:sp>
    </p:spTree>
    <p:extLst>
      <p:ext uri="{BB962C8B-B14F-4D97-AF65-F5344CB8AC3E}">
        <p14:creationId xmlns:p14="http://schemas.microsoft.com/office/powerpoint/2010/main" val="256139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GB" dirty="0" smtClean="0"/>
              <a:t>Is disabled access a ‘minority issue’?</a:t>
            </a:r>
            <a:endParaRPr lang="en-GB" dirty="0"/>
          </a:p>
        </p:txBody>
      </p:sp>
      <p:sp>
        <p:nvSpPr>
          <p:cNvPr id="16387" name="Rectangle 3"/>
          <p:cNvSpPr>
            <a:spLocks noGrp="1" noChangeArrowheads="1"/>
          </p:cNvSpPr>
          <p:nvPr>
            <p:ph type="body" idx="1"/>
          </p:nvPr>
        </p:nvSpPr>
        <p:spPr>
          <a:xfrm>
            <a:off x="323528" y="1449270"/>
            <a:ext cx="3743325" cy="4788042"/>
          </a:xfrm>
        </p:spPr>
        <p:txBody>
          <a:bodyPr/>
          <a:lstStyle/>
          <a:p>
            <a:r>
              <a:rPr lang="en-GB" sz="2400" dirty="0"/>
              <a:t>The 2001 Census indicates that of the 715,402 people living in the Leeds Metropolitan Area,  almost 18% - have a long term limiting illness and 57,731 of those are of working age.</a:t>
            </a:r>
            <a:endParaRPr lang="en-GB" dirty="0"/>
          </a:p>
          <a:p>
            <a:r>
              <a:rPr lang="en-GB" sz="2400" dirty="0"/>
              <a:t>163,506  are aged over 60</a:t>
            </a:r>
          </a:p>
          <a:p>
            <a:r>
              <a:rPr lang="en-GB" sz="2400" dirty="0"/>
              <a:t>We are all going to age…</a:t>
            </a:r>
          </a:p>
        </p:txBody>
      </p:sp>
      <p:pic>
        <p:nvPicPr>
          <p:cNvPr id="16399" name="Picture 15" descr="Wheelsof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484313"/>
            <a:ext cx="47625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88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So what is this all about…</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24744"/>
            <a:ext cx="4224469" cy="316835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1532" y="1094788"/>
            <a:ext cx="4648452" cy="348633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786616"/>
            <a:ext cx="4100012" cy="294294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9524" y="3068960"/>
            <a:ext cx="4792468" cy="3594351"/>
          </a:xfrm>
          <a:prstGeom prst="rect">
            <a:avLst/>
          </a:prstGeom>
        </p:spPr>
      </p:pic>
    </p:spTree>
    <p:extLst>
      <p:ext uri="{BB962C8B-B14F-4D97-AF65-F5344CB8AC3E}">
        <p14:creationId xmlns:p14="http://schemas.microsoft.com/office/powerpoint/2010/main" val="6398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dft_mobility_5032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5743575" cy="6192838"/>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body" idx="1"/>
          </p:nvPr>
        </p:nvSpPr>
        <p:spPr>
          <a:xfrm>
            <a:off x="611560" y="5661248"/>
            <a:ext cx="1160280" cy="936104"/>
          </a:xfrm>
        </p:spPr>
        <p:txBody>
          <a:bodyPr>
            <a:normAutofit fontScale="32500" lnSpcReduction="20000"/>
          </a:bodyPr>
          <a:lstStyle/>
          <a:p>
            <a:endParaRPr lang="en-GB" dirty="0"/>
          </a:p>
          <a:p>
            <a:endParaRPr lang="en-GB" dirty="0"/>
          </a:p>
          <a:p>
            <a:r>
              <a:rPr lang="en-GB" dirty="0"/>
              <a:t>Source: </a:t>
            </a:r>
            <a:r>
              <a:rPr lang="en-GB" dirty="0" err="1"/>
              <a:t>DfT</a:t>
            </a:r>
            <a:r>
              <a:rPr lang="en-GB" dirty="0"/>
              <a:t> </a:t>
            </a:r>
            <a:r>
              <a:rPr lang="en-GB" i="1" dirty="0"/>
              <a:t>Inclusive Mobility</a:t>
            </a:r>
            <a:endParaRPr lang="en-GB" dirty="0"/>
          </a:p>
        </p:txBody>
      </p:sp>
      <p:sp>
        <p:nvSpPr>
          <p:cNvPr id="2" name="Rectangle 1"/>
          <p:cNvSpPr/>
          <p:nvPr/>
        </p:nvSpPr>
        <p:spPr>
          <a:xfrm>
            <a:off x="6228184" y="4941168"/>
            <a:ext cx="2596673" cy="646331"/>
          </a:xfrm>
          <a:prstGeom prst="rect">
            <a:avLst/>
          </a:prstGeom>
        </p:spPr>
        <p:txBody>
          <a:bodyPr wrap="none">
            <a:spAutoFit/>
          </a:bodyPr>
          <a:lstStyle/>
          <a:p>
            <a:r>
              <a:rPr lang="en-GB" dirty="0" smtClean="0">
                <a:hlinkClick r:id="rId4"/>
              </a:rPr>
              <a:t>http://goo.gl/maps/L1Ent</a:t>
            </a:r>
            <a:endParaRPr lang="en-GB" dirty="0" smtClean="0"/>
          </a:p>
          <a:p>
            <a:endParaRPr lang="en-GB" dirty="0"/>
          </a:p>
        </p:txBody>
      </p:sp>
      <p:sp>
        <p:nvSpPr>
          <p:cNvPr id="3" name="Rectangle 2"/>
          <p:cNvSpPr/>
          <p:nvPr/>
        </p:nvSpPr>
        <p:spPr>
          <a:xfrm>
            <a:off x="6156177" y="345956"/>
            <a:ext cx="2957162" cy="4247317"/>
          </a:xfrm>
          <a:prstGeom prst="rect">
            <a:avLst/>
          </a:prstGeom>
        </p:spPr>
        <p:txBody>
          <a:bodyPr wrap="square">
            <a:spAutoFit/>
          </a:bodyPr>
          <a:lstStyle/>
          <a:p>
            <a:r>
              <a:rPr lang="en-GB" dirty="0"/>
              <a:t>The way streets are laid out and how they relate to surrounding buildings and spaces has a great impact on the aesthetic and functional success of a neighbourhood. Certain elements are critical because once laid down they cannot easily be changed. These issues are considered in the </a:t>
            </a:r>
            <a:r>
              <a:rPr lang="en-GB" dirty="0" err="1"/>
              <a:t>masterplanning</a:t>
            </a:r>
            <a:r>
              <a:rPr lang="en-GB" dirty="0"/>
              <a:t> and design coding stage, and need to be resolved before detailed design is carried out. </a:t>
            </a:r>
          </a:p>
          <a:p>
            <a:r>
              <a:rPr lang="en-GB" dirty="0"/>
              <a:t>	Manual for Streets</a:t>
            </a:r>
          </a:p>
        </p:txBody>
      </p:sp>
    </p:spTree>
    <p:extLst>
      <p:ext uri="{BB962C8B-B14F-4D97-AF65-F5344CB8AC3E}">
        <p14:creationId xmlns:p14="http://schemas.microsoft.com/office/powerpoint/2010/main" val="2811079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795963" y="333375"/>
            <a:ext cx="2890837" cy="5792788"/>
          </a:xfrm>
        </p:spPr>
        <p:txBody>
          <a:bodyPr/>
          <a:lstStyle/>
          <a:p>
            <a:r>
              <a:rPr lang="en-GB" sz="2800"/>
              <a:t>Manoeuvring around obstacles…</a:t>
            </a:r>
          </a:p>
          <a:p>
            <a:r>
              <a:rPr lang="en-GB" sz="1600"/>
              <a:t>Manoeuvring space is needed for a wheelchair to turn corners or turn around. Skilled users of manual wheelchairs can turn through 360°° in a space no more than 1500mm x 1500mm, but this is insufficient for larger chairs, particularly outdoor electric wheelchairs (turning circle 2420mm), electric pavement vehicles (turning circle 4350mm) and for wheelchair users with extended leg rests</a:t>
            </a:r>
            <a:endParaRPr lang="en-GB" sz="3600"/>
          </a:p>
        </p:txBody>
      </p:sp>
      <p:pic>
        <p:nvPicPr>
          <p:cNvPr id="13316" name="Picture 4" descr="dft_mobility_5032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0350"/>
            <a:ext cx="4135437" cy="621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5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guidance</a:t>
            </a:r>
            <a:endParaRPr lang="en-GB" dirty="0"/>
          </a:p>
        </p:txBody>
      </p:sp>
      <p:sp>
        <p:nvSpPr>
          <p:cNvPr id="3" name="Content Placeholder 2"/>
          <p:cNvSpPr>
            <a:spLocks noGrp="1"/>
          </p:cNvSpPr>
          <p:nvPr>
            <p:ph idx="1"/>
          </p:nvPr>
        </p:nvSpPr>
        <p:spPr>
          <a:xfrm>
            <a:off x="395536" y="1412776"/>
            <a:ext cx="8291264" cy="4713387"/>
          </a:xfrm>
        </p:spPr>
        <p:txBody>
          <a:bodyPr>
            <a:normAutofit/>
          </a:bodyPr>
          <a:lstStyle/>
          <a:p>
            <a:r>
              <a:rPr lang="en-GB" sz="1800" dirty="0" smtClean="0"/>
              <a:t>Preferred </a:t>
            </a:r>
            <a:r>
              <a:rPr lang="en-GB" sz="1800" b="1" dirty="0" smtClean="0"/>
              <a:t>footway width </a:t>
            </a:r>
            <a:r>
              <a:rPr lang="en-GB" sz="1800" dirty="0" smtClean="0"/>
              <a:t>2000mm, rising to 4000mm in busy pedestrian areas, min recommended width 1500mm, allowing a wheelchair user and an ambulant pedestrian to pass, and for a mobility impaired person to walk with a companion. Critically, there should be no </a:t>
            </a:r>
            <a:r>
              <a:rPr lang="en-GB" sz="1800" dirty="0" err="1" smtClean="0"/>
              <a:t>pinchpoints</a:t>
            </a:r>
            <a:r>
              <a:rPr lang="en-GB" sz="1800" dirty="0" smtClean="0"/>
              <a:t> where the available footway width falls below 1000mm.</a:t>
            </a:r>
          </a:p>
          <a:p>
            <a:endParaRPr lang="en-GB" sz="1800" dirty="0"/>
          </a:p>
          <a:p>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2564904"/>
            <a:ext cx="5364088" cy="4023066"/>
          </a:xfrm>
          <a:prstGeom prst="rect">
            <a:avLst/>
          </a:prstGeom>
        </p:spPr>
      </p:pic>
    </p:spTree>
    <p:extLst>
      <p:ext uri="{BB962C8B-B14F-4D97-AF65-F5344CB8AC3E}">
        <p14:creationId xmlns:p14="http://schemas.microsoft.com/office/powerpoint/2010/main" val="4280960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Gradient and </a:t>
            </a:r>
            <a:r>
              <a:rPr lang="en-GB" dirty="0" err="1" smtClean="0"/>
              <a:t>crossfall</a:t>
            </a:r>
            <a:endParaRPr lang="en-GB" dirty="0"/>
          </a:p>
        </p:txBody>
      </p:sp>
      <p:sp>
        <p:nvSpPr>
          <p:cNvPr id="3" name="Content Placeholder 2"/>
          <p:cNvSpPr>
            <a:spLocks noGrp="1"/>
          </p:cNvSpPr>
          <p:nvPr>
            <p:ph idx="1"/>
          </p:nvPr>
        </p:nvSpPr>
        <p:spPr>
          <a:xfrm>
            <a:off x="5796136" y="1268760"/>
            <a:ext cx="2664296" cy="3744416"/>
          </a:xfrm>
        </p:spPr>
        <p:txBody>
          <a:bodyPr>
            <a:normAutofit/>
          </a:bodyPr>
          <a:lstStyle/>
          <a:p>
            <a:pPr marL="0" indent="0">
              <a:buNone/>
            </a:pPr>
            <a:r>
              <a:rPr lang="en-GB" sz="1600" dirty="0" smtClean="0"/>
              <a:t>Inclusive Mobility states that gradients should not exceed 8% (recommended standard 5%) and </a:t>
            </a:r>
            <a:r>
              <a:rPr lang="en-GB" sz="1600" dirty="0" err="1" smtClean="0"/>
              <a:t>crossfall</a:t>
            </a:r>
            <a:r>
              <a:rPr lang="en-GB" sz="1600" dirty="0" smtClean="0"/>
              <a:t> should be not greater than 2.5%, preferably at 1%.</a:t>
            </a:r>
          </a:p>
          <a:p>
            <a:pPr marL="0" indent="0">
              <a:buNone/>
            </a:pPr>
            <a:r>
              <a:rPr lang="en-GB" sz="1600" dirty="0" smtClean="0">
                <a:hlinkClick r:id="rId2"/>
              </a:rPr>
              <a:t>http://goo.gl/maps/Juzo6</a:t>
            </a:r>
            <a:endParaRPr lang="en-GB" sz="1600" dirty="0" smtClean="0"/>
          </a:p>
          <a:p>
            <a:pPr marL="0" indent="0">
              <a:buNone/>
            </a:pPr>
            <a:endParaRPr lang="en-GB" sz="1600" dirty="0" smtClean="0"/>
          </a:p>
          <a:p>
            <a:pPr marL="0" indent="0">
              <a:buNone/>
            </a:pPr>
            <a:r>
              <a:rPr lang="en-GB" sz="1600" dirty="0" smtClean="0"/>
              <a:t>This includes the </a:t>
            </a:r>
            <a:r>
              <a:rPr lang="en-GB" sz="1600" dirty="0" err="1" smtClean="0"/>
              <a:t>crossfall</a:t>
            </a:r>
            <a:r>
              <a:rPr lang="en-GB" sz="1600" dirty="0" smtClean="0"/>
              <a:t> designed in for drainage, but additional </a:t>
            </a:r>
            <a:r>
              <a:rPr lang="en-GB" sz="1600" dirty="0" err="1" smtClean="0"/>
              <a:t>crossfall</a:t>
            </a:r>
            <a:r>
              <a:rPr lang="en-GB" sz="1600" dirty="0" smtClean="0"/>
              <a:t> will be created by introduction of vehicular accesses and accessible dropped crossings.</a:t>
            </a:r>
            <a:endParaRPr lang="en-GB" sz="1600" dirty="0"/>
          </a:p>
        </p:txBody>
      </p:sp>
      <p:pic>
        <p:nvPicPr>
          <p:cNvPr id="4" name="Picture 6" descr="dis k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467455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5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530345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716016" y="3054660"/>
            <a:ext cx="4186808" cy="3484984"/>
          </a:xfrm>
        </p:spPr>
        <p:txBody>
          <a:bodyPr>
            <a:normAutofit fontScale="85000" lnSpcReduction="10000"/>
          </a:bodyPr>
          <a:lstStyle/>
          <a:p>
            <a:pPr marL="0" indent="0">
              <a:buNone/>
            </a:pPr>
            <a:r>
              <a:rPr lang="en-GB" dirty="0" smtClean="0"/>
              <a:t>In terms of streetscape, a wide carriageway</a:t>
            </a:r>
            <a:r>
              <a:rPr lang="en-GB" dirty="0"/>
              <a:t> </a:t>
            </a:r>
            <a:r>
              <a:rPr lang="en-GB" dirty="0" smtClean="0"/>
              <a:t>with tight,</a:t>
            </a:r>
            <a:r>
              <a:rPr lang="en-GB" dirty="0"/>
              <a:t> </a:t>
            </a:r>
            <a:r>
              <a:rPr lang="en-GB" dirty="0" smtClean="0"/>
              <a:t>enclosed</a:t>
            </a:r>
            <a:r>
              <a:rPr lang="en-GB" dirty="0"/>
              <a:t> </a:t>
            </a:r>
            <a:r>
              <a:rPr lang="en-GB" dirty="0" smtClean="0"/>
              <a:t>corners</a:t>
            </a:r>
            <a:r>
              <a:rPr lang="en-GB" dirty="0"/>
              <a:t> </a:t>
            </a:r>
            <a:r>
              <a:rPr lang="en-GB" dirty="0" smtClean="0"/>
              <a:t>makes a better	junction than cutback corners</a:t>
            </a:r>
            <a:r>
              <a:rPr lang="en-GB" dirty="0"/>
              <a:t> </a:t>
            </a:r>
            <a:r>
              <a:rPr lang="en-GB" dirty="0" smtClean="0"/>
              <a:t>with</a:t>
            </a:r>
            <a:r>
              <a:rPr lang="en-GB" dirty="0"/>
              <a:t> </a:t>
            </a:r>
            <a:r>
              <a:rPr lang="en-GB" dirty="0" smtClean="0"/>
              <a:t>a</a:t>
            </a:r>
            <a:r>
              <a:rPr lang="en-GB" dirty="0"/>
              <a:t> </a:t>
            </a:r>
            <a:r>
              <a:rPr lang="en-GB" dirty="0" smtClean="0"/>
              <a:t>sweeping</a:t>
            </a:r>
            <a:r>
              <a:rPr lang="en-GB" dirty="0"/>
              <a:t> </a:t>
            </a:r>
            <a:r>
              <a:rPr lang="en-GB" dirty="0" smtClean="0"/>
              <a:t>curve. This</a:t>
            </a:r>
            <a:r>
              <a:rPr lang="en-GB" dirty="0"/>
              <a:t> </a:t>
            </a:r>
            <a:r>
              <a:rPr lang="en-GB" dirty="0" smtClean="0"/>
              <a:t>might</a:t>
            </a:r>
            <a:r>
              <a:rPr lang="en-GB" dirty="0"/>
              <a:t> </a:t>
            </a:r>
            <a:r>
              <a:rPr lang="en-GB" dirty="0" smtClean="0"/>
              <a:t>involve bringing</a:t>
            </a:r>
            <a:r>
              <a:rPr lang="en-GB" dirty="0"/>
              <a:t> </a:t>
            </a:r>
            <a:r>
              <a:rPr lang="en-GB" dirty="0" smtClean="0"/>
              <a:t>buildings</a:t>
            </a:r>
            <a:r>
              <a:rPr lang="en-GB" dirty="0"/>
              <a:t> </a:t>
            </a:r>
            <a:r>
              <a:rPr lang="en-GB" dirty="0" smtClean="0"/>
              <a:t>forward</a:t>
            </a:r>
            <a:r>
              <a:rPr lang="en-GB" dirty="0"/>
              <a:t> </a:t>
            </a:r>
            <a:r>
              <a:rPr lang="en-GB" dirty="0" smtClean="0"/>
              <a:t>to</a:t>
            </a:r>
            <a:r>
              <a:rPr lang="en-GB" dirty="0"/>
              <a:t> </a:t>
            </a:r>
            <a:r>
              <a:rPr lang="en-GB" dirty="0" smtClean="0"/>
              <a:t>the</a:t>
            </a:r>
            <a:r>
              <a:rPr lang="en-GB" dirty="0"/>
              <a:t> </a:t>
            </a:r>
            <a:r>
              <a:rPr lang="en-GB" dirty="0" smtClean="0"/>
              <a:t>corner.	</a:t>
            </a:r>
            <a:endParaRPr lang="en-GB" dirty="0"/>
          </a:p>
        </p:txBody>
      </p:sp>
    </p:spTree>
    <p:extLst>
      <p:ext uri="{BB962C8B-B14F-4D97-AF65-F5344CB8AC3E}">
        <p14:creationId xmlns:p14="http://schemas.microsoft.com/office/powerpoint/2010/main" val="22297413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569</TotalTime>
  <Words>1078</Words>
  <Application>Microsoft Office PowerPoint</Application>
  <PresentationFormat>On-screen Show (4:3)</PresentationFormat>
  <Paragraphs>59</Paragraphs>
  <Slides>24</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Civic</vt:lpstr>
      <vt:lpstr>Packager Shell Object</vt:lpstr>
      <vt:lpstr>Are highway designers and transport planners offering ‘equal service’ to disabled people? How can we ensure that the highways meet the current and future needs of those with a mobility impairment? </vt:lpstr>
      <vt:lpstr>PowerPoint Presentation</vt:lpstr>
      <vt:lpstr>Is disabled access a ‘minority issue’?</vt:lpstr>
      <vt:lpstr>So what is this all about…</vt:lpstr>
      <vt:lpstr>PowerPoint Presentation</vt:lpstr>
      <vt:lpstr>PowerPoint Presentation</vt:lpstr>
      <vt:lpstr>Key guidance</vt:lpstr>
      <vt:lpstr>Gradient and crossfall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Towards a barrier-free environment?</vt:lpstr>
      <vt:lpstr>PowerPoint Presentation</vt:lpstr>
      <vt:lpstr>PowerPoint Presentation</vt:lpstr>
      <vt:lpstr>PowerPoint Presentation</vt:lpstr>
      <vt:lpstr>Conclusions</vt:lpstr>
    </vt:vector>
  </TitlesOfParts>
  <Company>Leeds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Street/ Yeadon</dc:title>
  <dc:creator>Szczerbinska-Speakman, Katarzyna</dc:creator>
  <cp:lastModifiedBy>Zoe Clough</cp:lastModifiedBy>
  <cp:revision>28</cp:revision>
  <dcterms:created xsi:type="dcterms:W3CDTF">2014-11-13T18:01:35Z</dcterms:created>
  <dcterms:modified xsi:type="dcterms:W3CDTF">2014-11-25T10:11:49Z</dcterms:modified>
</cp:coreProperties>
</file>