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541" r:id="rId2"/>
    <p:sldId id="542" r:id="rId3"/>
    <p:sldId id="592" r:id="rId4"/>
    <p:sldId id="590" r:id="rId5"/>
    <p:sldId id="591" r:id="rId6"/>
    <p:sldId id="585" r:id="rId7"/>
    <p:sldId id="587" r:id="rId8"/>
    <p:sldId id="588" r:id="rId9"/>
    <p:sldId id="589" r:id="rId10"/>
    <p:sldId id="544" r:id="rId11"/>
    <p:sldId id="593" r:id="rId12"/>
    <p:sldId id="573" r:id="rId13"/>
    <p:sldId id="574" r:id="rId14"/>
    <p:sldId id="487" r:id="rId15"/>
    <p:sldId id="488" r:id="rId16"/>
    <p:sldId id="489" r:id="rId17"/>
    <p:sldId id="490" r:id="rId18"/>
    <p:sldId id="491" r:id="rId19"/>
    <p:sldId id="580" r:id="rId20"/>
    <p:sldId id="594" r:id="rId21"/>
    <p:sldId id="527" r:id="rId22"/>
    <p:sldId id="528" r:id="rId23"/>
    <p:sldId id="530" r:id="rId24"/>
    <p:sldId id="595" r:id="rId25"/>
    <p:sldId id="532" r:id="rId26"/>
    <p:sldId id="504" r:id="rId27"/>
    <p:sldId id="505" r:id="rId28"/>
    <p:sldId id="534" r:id="rId29"/>
    <p:sldId id="596" r:id="rId30"/>
    <p:sldId id="583" r:id="rId31"/>
    <p:sldId id="597" r:id="rId32"/>
    <p:sldId id="575" r:id="rId33"/>
    <p:sldId id="560" r:id="rId34"/>
    <p:sldId id="561" r:id="rId35"/>
    <p:sldId id="565" r:id="rId36"/>
    <p:sldId id="563" r:id="rId37"/>
    <p:sldId id="564" r:id="rId38"/>
    <p:sldId id="540" r:id="rId39"/>
    <p:sldId id="576" r:id="rId40"/>
    <p:sldId id="598" r:id="rId41"/>
    <p:sldId id="578" r:id="rId42"/>
    <p:sldId id="518" r:id="rId43"/>
    <p:sldId id="584" r:id="rId44"/>
    <p:sldId id="432" r:id="rId45"/>
    <p:sldId id="402" r:id="rId46"/>
    <p:sldId id="405" r:id="rId47"/>
    <p:sldId id="579" r:id="rId48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00FFFF"/>
    <a:srgbClr val="D5F4FF"/>
    <a:srgbClr val="C41230"/>
    <a:srgbClr val="005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9634" autoAdjust="0"/>
  </p:normalViewPr>
  <p:slideViewPr>
    <p:cSldViewPr snapToGrid="0">
      <p:cViewPr varScale="1">
        <p:scale>
          <a:sx n="110" d="100"/>
          <a:sy n="110" d="100"/>
        </p:scale>
        <p:origin x="-7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FC1FB7-5A3C-4B76-8F44-79E66336A755}" type="datetimeFigureOut">
              <a:rPr lang="en-US" altLang="en-US"/>
              <a:pPr>
                <a:defRPr/>
              </a:pPr>
              <a:t>3/18/2015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A5DF270-326B-4D9B-91D4-EB799AF1678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260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B6724A-EFBC-4900-A8B8-B5552D1899E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436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92B669-E2BA-4CE3-941E-9EF260B62795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6463"/>
            <a:ext cx="4894262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D4C456-0BB2-4AD1-9A0A-1BD6E73C0AFD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6463"/>
            <a:ext cx="4894262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909CFF-77D2-474D-9571-8A340267AF65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6463"/>
            <a:ext cx="4894262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B72557-09C4-44F5-AC47-E9A2A09418C4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6463"/>
            <a:ext cx="4894262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24C9FA-9DDB-4B80-8E07-027027C74F97}" type="slidenum">
              <a:rPr lang="en-GB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Deterministic frontier and noise equal the stochastic frontier since this is the frontier the firm actually faces (we simply account for one component using a deterministic representation and an other as noise)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7500" indent="-225425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1525" indent="-225425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8725" indent="-225425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5925" indent="-225425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3125" indent="-225425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0325" indent="-225425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B0B8A3-FF81-4601-A807-35F9AD360AEA}" type="slidenum">
              <a:rPr lang="en-GB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GB" alt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29855-1F6A-49B1-93A4-D3AC4FB38BB4}" type="slidenum">
              <a:rPr lang="en-GB" altLang="en-US" smtClean="0"/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5663" y="744538"/>
            <a:ext cx="4960937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GB" altLang="en-US" smtClean="0"/>
              <a:t>Informational asymmetries:</a:t>
            </a:r>
          </a:p>
          <a:p>
            <a:pPr marL="228600" indent="-228600"/>
            <a:endParaRPr lang="en-GB" altLang="en-US" smtClean="0"/>
          </a:p>
          <a:p>
            <a:pPr marL="228600" indent="-228600">
              <a:buFontTx/>
              <a:buAutoNum type="arabicParenBoth"/>
            </a:pPr>
            <a:r>
              <a:rPr lang="en-GB" altLang="en-US" smtClean="0"/>
              <a:t>How well informed are voters about decisions taken and their consequences?</a:t>
            </a:r>
          </a:p>
          <a:p>
            <a:pPr marL="228600" indent="-228600">
              <a:buFontTx/>
              <a:buAutoNum type="arabicParenBoth"/>
            </a:pPr>
            <a:endParaRPr lang="en-GB" altLang="en-US" smtClean="0"/>
          </a:p>
          <a:p>
            <a:pPr marL="228600" indent="-228600">
              <a:buFontTx/>
              <a:buAutoNum type="arabicParenBoth"/>
            </a:pPr>
            <a:r>
              <a:rPr lang="en-GB" altLang="en-US" smtClean="0"/>
              <a:t>Workers in PE suffer from an efficiency drive, but the benefits may not be ver clear to everyone else.</a:t>
            </a:r>
            <a:br>
              <a:rPr lang="en-GB" altLang="en-US" smtClean="0"/>
            </a:br>
            <a:endParaRPr lang="en-GB" altLang="en-US" smtClean="0"/>
          </a:p>
          <a:p>
            <a:pPr marL="228600" indent="-228600">
              <a:buFontTx/>
              <a:buAutoNum type="arabicParenBoth"/>
            </a:pPr>
            <a:r>
              <a:rPr lang="en-GB" altLang="en-US" smtClean="0"/>
              <a:t>Why not reduce prices below marginal cost. Everyone benefits, but the implications for taxation less transparent.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412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eedsUni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ltGray">
          <a:xfrm>
            <a:off x="250825" y="404813"/>
            <a:ext cx="48323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600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2800" dirty="0" smtClean="0">
                <a:solidFill>
                  <a:schemeClr val="bg1"/>
                </a:solidFill>
              </a:rPr>
              <a:t>Institute for Transport Studies</a:t>
            </a:r>
          </a:p>
          <a:p>
            <a:pPr>
              <a:defRPr/>
            </a:pPr>
            <a:r>
              <a:rPr lang="en-GB" altLang="en-US" sz="1400" dirty="0" smtClean="0">
                <a:solidFill>
                  <a:schemeClr val="bg1"/>
                </a:solidFill>
              </a:rPr>
              <a:t>FACULTY OF ENVIRONMENT</a:t>
            </a:r>
          </a:p>
        </p:txBody>
      </p:sp>
      <p:pic>
        <p:nvPicPr>
          <p:cNvPr id="7" name="Picture 17" descr="ITS black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6111875"/>
            <a:ext cx="7127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3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0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266700"/>
            <a:ext cx="211455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6700"/>
            <a:ext cx="61944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88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6700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417638"/>
            <a:ext cx="4138613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7638"/>
            <a:ext cx="4138612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64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6700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417638"/>
            <a:ext cx="8429625" cy="467836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67763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6700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417638"/>
            <a:ext cx="4138613" cy="4678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417638"/>
            <a:ext cx="4138612" cy="226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32225"/>
            <a:ext cx="4138612" cy="226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5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0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12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417638"/>
            <a:ext cx="4138613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7638"/>
            <a:ext cx="4138612" cy="4678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1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82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2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0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46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13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1120775"/>
          </a:xfrm>
          <a:prstGeom prst="rect">
            <a:avLst/>
          </a:prstGeom>
          <a:solidFill>
            <a:srgbClr val="C41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dirty="0" smtClean="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1027" name="Picture 3" descr="LeedsUni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12738"/>
            <a:ext cx="2274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417638"/>
            <a:ext cx="842962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ltGray">
          <a:xfrm>
            <a:off x="323850" y="266700"/>
            <a:ext cx="487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0" name="Picture 12" descr="ITS green"/>
          <p:cNvPicPr preferRelativeResize="0"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240463"/>
            <a:ext cx="7032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19125" indent="-269875" algn="l" rtl="0" eaLnBrk="0" fontAlgn="base" hangingPunct="0">
        <a:spcBef>
          <a:spcPct val="0"/>
        </a:spcBef>
        <a:spcAft>
          <a:spcPct val="4000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003300" indent="-269875" algn="l" rtl="0" eaLnBrk="0" fontAlgn="base" hangingPunct="0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1382713" indent="-265113" algn="l" rtl="0" eaLnBrk="0" fontAlgn="base" hangingPunct="0">
        <a:spcBef>
          <a:spcPct val="0"/>
        </a:spcBef>
        <a:spcAft>
          <a:spcPct val="4000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766888" indent="-269875" algn="l" rtl="0" eaLnBrk="0" fontAlgn="base" hangingPunct="0">
        <a:spcBef>
          <a:spcPct val="0"/>
        </a:spcBef>
        <a:spcAft>
          <a:spcPct val="40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224088" indent="-269875" algn="l" rtl="0" fontAlgn="base">
        <a:spcBef>
          <a:spcPct val="0"/>
        </a:spcBef>
        <a:spcAft>
          <a:spcPct val="40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681288" indent="-269875" algn="l" rtl="0" fontAlgn="base">
        <a:spcBef>
          <a:spcPct val="0"/>
        </a:spcBef>
        <a:spcAft>
          <a:spcPct val="40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138488" indent="-269875" algn="l" rtl="0" fontAlgn="base">
        <a:spcBef>
          <a:spcPct val="0"/>
        </a:spcBef>
        <a:spcAft>
          <a:spcPct val="40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595688" indent="-269875" algn="l" rtl="0" fontAlgn="base">
        <a:spcBef>
          <a:spcPct val="0"/>
        </a:spcBef>
        <a:spcAft>
          <a:spcPct val="4000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now-here-this.timeout.com%2F2014%2F01%2F30%2Fcool-map-of-the-day-the-uk-divided-up-into-areas-with-london-sized-populations%2F&amp;ei=s6zQVNrLIs7vaIWVgaAN&amp;bvm=bv.85076809,d.ZGU&amp;psig=AFQjCNH9bnKKBvrET3r8l4U_KzkMQ8rDNg&amp;ust=14230482421844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www.exberliner.com%2Ffeatures%2Flifestyle%2Fberlin%25E2%2580%2599s-tap-water%253A-how-paranoid-should-you-be%253F%2F&amp;ei=iGUAVfTCIorOaJOYgLAO&amp;psig=AFQjCNHHRVSUX2teGRdqW1FI9ytI2yV56Q&amp;ust=14261757123145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frm=1&amp;source=images&amp;cd=&amp;cad=rja&amp;uact=8&amp;ved=0CAcQjRw&amp;url=http%3A%2F%2Fenglishrussia.com%2F2006%2F10%2F15%2Fmoscow-sewerage%2F&amp;ei=tGUAVfHWOtXvaJuvgKAP&amp;psig=AFQjCNG_VIeSbwImmnLgJoHr4lCmxCFKTw&amp;ust=1426175790131946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0" y="2270125"/>
            <a:ext cx="7772400" cy="2216150"/>
          </a:xfrm>
        </p:spPr>
        <p:txBody>
          <a:bodyPr/>
          <a:lstStyle/>
          <a:p>
            <a:pPr eaLnBrk="1" hangingPunct="1"/>
            <a:r>
              <a:rPr lang="en-GB" altLang="en-US" smtClean="0"/>
              <a:t>The value, challenges and future of performance benchmarking in transport and infrastructure regulation</a:t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2425" y="4160838"/>
            <a:ext cx="8172450" cy="2265362"/>
          </a:xfrm>
        </p:spPr>
        <p:txBody>
          <a:bodyPr/>
          <a:lstStyle/>
          <a:p>
            <a:r>
              <a:rPr lang="en-GB" altLang="en-US" b="1" smtClean="0"/>
              <a:t>ITS Research Seminar</a:t>
            </a: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Dr Andrew Smith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Institute for Transport Studies, University of Leeds</a:t>
            </a:r>
          </a:p>
          <a:p>
            <a:pPr eaLnBrk="1" hangingPunct="1">
              <a:lnSpc>
                <a:spcPct val="90000"/>
              </a:lnSpc>
            </a:pPr>
            <a:endParaRPr lang="en-GB" altLang="en-US" smtClean="0"/>
          </a:p>
          <a:p>
            <a:pPr eaLnBrk="1" hangingPunct="1">
              <a:lnSpc>
                <a:spcPct val="90000"/>
              </a:lnSpc>
            </a:pPr>
            <a:r>
              <a:rPr lang="en-GB" altLang="en-US" smtClean="0"/>
              <a:t>12</a:t>
            </a:r>
            <a:r>
              <a:rPr lang="en-GB" altLang="en-US" baseline="30000" smtClean="0"/>
              <a:t>th</a:t>
            </a:r>
            <a:r>
              <a:rPr lang="en-GB" altLang="en-US" smtClean="0"/>
              <a:t> March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Why do econometric analysis?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09563" y="1254125"/>
            <a:ext cx="35988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Benchmarking firms against their peers - efficiency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493963"/>
            <a:ext cx="19018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Economic regulation</a:t>
            </a:r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48075"/>
            <a:ext cx="15890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4837113"/>
            <a:ext cx="17065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309563" y="5684838"/>
            <a:ext cx="3524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Other key s</a:t>
            </a:r>
            <a:r>
              <a:rPr lang="en-GB" altLang="en-US" sz="2000">
                <a:solidFill>
                  <a:srgbClr val="FF0000"/>
                </a:solidFill>
              </a:rPr>
              <a:t>e</a:t>
            </a:r>
            <a:r>
              <a:rPr lang="en-GB" altLang="en-US" sz="2000" b="1">
                <a:solidFill>
                  <a:srgbClr val="FF0000"/>
                </a:solidFill>
              </a:rPr>
              <a:t>ctors: energy, health, communications, postal services…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4711700" y="1300163"/>
            <a:ext cx="35988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Studying the impact of reforms (efficiency / productivity)…</a:t>
            </a: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4191000" y="2493963"/>
            <a:ext cx="22367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0303FF"/>
                </a:solidFill>
              </a:rPr>
              <a:t>20-30% savings </a:t>
            </a:r>
            <a:br>
              <a:rPr lang="en-GB" altLang="en-US" sz="2000" b="1">
                <a:solidFill>
                  <a:srgbClr val="0303FF"/>
                </a:solidFill>
              </a:rPr>
            </a:br>
            <a:r>
              <a:rPr lang="en-GB" altLang="en-US" sz="2000" b="1">
                <a:solidFill>
                  <a:srgbClr val="0303FF"/>
                </a:solidFill>
              </a:rPr>
              <a:t>European</a:t>
            </a:r>
            <a:br>
              <a:rPr lang="en-GB" altLang="en-US" sz="2000" b="1">
                <a:solidFill>
                  <a:srgbClr val="0303FF"/>
                </a:solidFill>
              </a:rPr>
            </a:br>
            <a:r>
              <a:rPr lang="en-GB" altLang="en-US" sz="2000" b="1">
                <a:solidFill>
                  <a:srgbClr val="0303FF"/>
                </a:solidFill>
              </a:rPr>
              <a:t>rail (except </a:t>
            </a:r>
            <a:br>
              <a:rPr lang="en-GB" altLang="en-US" sz="2000" b="1">
                <a:solidFill>
                  <a:srgbClr val="0303FF"/>
                </a:solidFill>
              </a:rPr>
            </a:br>
            <a:r>
              <a:rPr lang="en-GB" altLang="en-US" sz="2000" b="1">
                <a:solidFill>
                  <a:srgbClr val="0303FF"/>
                </a:solidFill>
              </a:rPr>
              <a:t>Britain…)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9475" y="3905250"/>
            <a:ext cx="18208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45% savings</a:t>
            </a:r>
            <a:b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British bus</a:t>
            </a:r>
            <a:b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de-regulation</a:t>
            </a:r>
          </a:p>
        </p:txBody>
      </p:sp>
      <p:sp>
        <p:nvSpPr>
          <p:cNvPr id="12299" name="Rectangle 5"/>
          <p:cNvSpPr>
            <a:spLocks noChangeArrowheads="1"/>
          </p:cNvSpPr>
          <p:nvPr/>
        </p:nvSpPr>
        <p:spPr bwMode="auto">
          <a:xfrm>
            <a:off x="6510338" y="2495550"/>
            <a:ext cx="2235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0303FF"/>
                </a:solidFill>
              </a:rPr>
              <a:t>Vertical separation not optimal in all circumstances</a:t>
            </a:r>
          </a:p>
        </p:txBody>
      </p:sp>
      <p:sp>
        <p:nvSpPr>
          <p:cNvPr id="12300" name="Rectangle 5"/>
          <p:cNvSpPr>
            <a:spLocks noChangeArrowheads="1"/>
          </p:cNvSpPr>
          <p:nvPr/>
        </p:nvSpPr>
        <p:spPr bwMode="auto">
          <a:xfrm>
            <a:off x="4191000" y="5842000"/>
            <a:ext cx="2509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0303FF"/>
                </a:solidFill>
              </a:rPr>
              <a:t>What is the optimal size of a rail franchise?</a:t>
            </a:r>
          </a:p>
        </p:txBody>
      </p:sp>
      <p:sp>
        <p:nvSpPr>
          <p:cNvPr id="12301" name="TextBox 9"/>
          <p:cNvSpPr txBox="1">
            <a:spLocks noChangeArrowheads="1"/>
          </p:cNvSpPr>
          <p:nvPr/>
        </p:nvSpPr>
        <p:spPr bwMode="auto">
          <a:xfrm>
            <a:off x="4233863" y="4948238"/>
            <a:ext cx="45545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Studying the cost structure of the industry</a:t>
            </a:r>
          </a:p>
        </p:txBody>
      </p:sp>
      <p:sp>
        <p:nvSpPr>
          <p:cNvPr id="12302" name="Rectangle 5"/>
          <p:cNvSpPr>
            <a:spLocks noChangeArrowheads="1"/>
          </p:cNvSpPr>
          <p:nvPr/>
        </p:nvSpPr>
        <p:spPr bwMode="auto">
          <a:xfrm>
            <a:off x="6634163" y="5580063"/>
            <a:ext cx="2509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0303FF"/>
                </a:solidFill>
              </a:rPr>
              <a:t>Scale / density</a:t>
            </a:r>
            <a:br>
              <a:rPr lang="en-GB" altLang="en-US" sz="2000" b="1">
                <a:solidFill>
                  <a:srgbClr val="0303FF"/>
                </a:solidFill>
              </a:rPr>
            </a:br>
            <a:r>
              <a:rPr lang="en-GB" altLang="en-US" sz="2000" b="1">
                <a:solidFill>
                  <a:srgbClr val="0303FF"/>
                </a:solidFill>
              </a:rPr>
              <a:t>economies?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b="1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 starting point for measuring efficiency – unit costs or KPIs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328738"/>
            <a:ext cx="8535987" cy="2363787"/>
          </a:xfrm>
        </p:spPr>
        <p:txBody>
          <a:bodyPr/>
          <a:lstStyle/>
          <a:p>
            <a:r>
              <a:rPr lang="en-GB" altLang="en-US" smtClean="0"/>
              <a:t>Unit cost measures widely used as a starting point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030413" y="2246313"/>
            <a:ext cx="1868487" cy="12477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Cost per </a:t>
            </a:r>
            <a:br>
              <a:rPr lang="en-GB" altLang="en-US" b="1"/>
            </a:br>
            <a:r>
              <a:rPr lang="en-GB" altLang="en-US" b="1"/>
              <a:t>track km</a:t>
            </a:r>
          </a:p>
        </p:txBody>
      </p:sp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52400" y="2366963"/>
            <a:ext cx="1738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KPIs – Key </a:t>
            </a:r>
            <a:br>
              <a:rPr lang="en-GB" altLang="en-US" sz="2000" b="1">
                <a:solidFill>
                  <a:srgbClr val="FF0000"/>
                </a:solidFill>
              </a:rPr>
            </a:br>
            <a:r>
              <a:rPr lang="en-GB" altLang="en-US" sz="2000" b="1">
                <a:solidFill>
                  <a:srgbClr val="FF0000"/>
                </a:solidFill>
              </a:rPr>
              <a:t>performance</a:t>
            </a:r>
            <a:br>
              <a:rPr lang="en-GB" altLang="en-US" sz="2000" b="1">
                <a:solidFill>
                  <a:srgbClr val="FF0000"/>
                </a:solidFill>
              </a:rPr>
            </a:br>
            <a:r>
              <a:rPr lang="en-GB" altLang="en-US" sz="2000" b="1">
                <a:solidFill>
                  <a:srgbClr val="FF0000"/>
                </a:solidFill>
              </a:rPr>
              <a:t>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A starting point for measuring efficiency – unit costs or KPIs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328738"/>
            <a:ext cx="8535987" cy="2363787"/>
          </a:xfrm>
        </p:spPr>
        <p:txBody>
          <a:bodyPr/>
          <a:lstStyle/>
          <a:p>
            <a:r>
              <a:rPr lang="en-GB" altLang="en-US" smtClean="0"/>
              <a:t>Unit cost measures widely used as a starting point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Problem: which denominator to use?</a:t>
            </a:r>
          </a:p>
          <a:p>
            <a:r>
              <a:rPr lang="en-GB" altLang="en-US" smtClean="0"/>
              <a:t>Econometric methods give a </a:t>
            </a:r>
            <a:r>
              <a:rPr lang="en-GB" altLang="en-US" b="1" smtClean="0"/>
              <a:t>single measure </a:t>
            </a:r>
            <a:r>
              <a:rPr lang="en-GB" altLang="en-US" smtClean="0"/>
              <a:t>of efficiency that </a:t>
            </a:r>
            <a:r>
              <a:rPr lang="en-GB" altLang="en-US" b="1" smtClean="0"/>
              <a:t>simultaneously</a:t>
            </a:r>
            <a:r>
              <a:rPr lang="en-GB" altLang="en-US" smtClean="0"/>
              <a:t> takes account of variation in train-km and track-km (and other cost drivers)</a:t>
            </a:r>
          </a:p>
          <a:p>
            <a:r>
              <a:rPr lang="en-GB" altLang="en-US" smtClean="0"/>
              <a:t>An added benefit of econometric methods: important information on scale / density economies</a:t>
            </a:r>
            <a:br>
              <a:rPr lang="en-GB" altLang="en-US" smtClean="0"/>
            </a:br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030413" y="2246313"/>
            <a:ext cx="1868487" cy="12477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Cost per </a:t>
            </a:r>
            <a:br>
              <a:rPr lang="en-GB" altLang="en-US" b="1"/>
            </a:br>
            <a:r>
              <a:rPr lang="en-GB" altLang="en-US" b="1"/>
              <a:t>track km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52400" y="2366963"/>
            <a:ext cx="1738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>
                <a:solidFill>
                  <a:srgbClr val="FF0000"/>
                </a:solidFill>
              </a:rPr>
              <a:t>KPIs – Key </a:t>
            </a:r>
            <a:br>
              <a:rPr lang="en-GB" altLang="en-US" sz="2000" b="1">
                <a:solidFill>
                  <a:srgbClr val="FF0000"/>
                </a:solidFill>
              </a:rPr>
            </a:br>
            <a:r>
              <a:rPr lang="en-GB" altLang="en-US" sz="2000" b="1">
                <a:solidFill>
                  <a:srgbClr val="FF0000"/>
                </a:solidFill>
              </a:rPr>
              <a:t>performance</a:t>
            </a:r>
            <a:br>
              <a:rPr lang="en-GB" altLang="en-US" sz="2000" b="1">
                <a:solidFill>
                  <a:srgbClr val="FF0000"/>
                </a:solidFill>
              </a:rPr>
            </a:br>
            <a:r>
              <a:rPr lang="en-GB" altLang="en-US" sz="2000" b="1">
                <a:solidFill>
                  <a:srgbClr val="FF0000"/>
                </a:solidFill>
              </a:rPr>
              <a:t>indicators</a:t>
            </a:r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4241800" y="2211388"/>
            <a:ext cx="1868488" cy="12493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Cost per </a:t>
            </a:r>
            <a:br>
              <a:rPr lang="en-GB" altLang="en-US" b="1"/>
            </a:br>
            <a:r>
              <a:rPr lang="en-GB" altLang="en-US" b="1"/>
              <a:t>train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Why a statistical / econometric model?</a:t>
            </a: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V="1">
            <a:off x="466725" y="1527175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466725" y="52705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424238" y="53435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Output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-109538" y="1527175"/>
            <a:ext cx="5492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Cost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038225" y="37036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A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66788" y="4135438"/>
            <a:ext cx="144462" cy="1444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179388" y="51990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</a:t>
            </a:r>
          </a:p>
        </p:txBody>
      </p:sp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2794000" y="3289300"/>
            <a:ext cx="1487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Efficiency frontier</a:t>
            </a: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6250" y="2505075"/>
            <a:ext cx="3211513" cy="275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1964532" y="4082256"/>
            <a:ext cx="5249862" cy="158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7" name="TextBox 1"/>
          <p:cNvSpPr txBox="1">
            <a:spLocks noChangeArrowheads="1"/>
          </p:cNvSpPr>
          <p:nvPr/>
        </p:nvSpPr>
        <p:spPr bwMode="auto">
          <a:xfrm>
            <a:off x="1111250" y="1755775"/>
            <a:ext cx="168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/>
              <a:t>Firm A has high unit costs – is it inefficient?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38250" y="2955925"/>
            <a:ext cx="15875" cy="74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Why a statistical / econometric model?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flipV="1">
            <a:off x="466725" y="1527175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466725" y="52705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3424238" y="53435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Output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-109538" y="1527175"/>
            <a:ext cx="5492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Cost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1038225" y="37036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A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66788" y="4135438"/>
            <a:ext cx="144462" cy="1444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179388" y="51990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</a:t>
            </a:r>
          </a:p>
        </p:txBody>
      </p: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2794000" y="3289300"/>
            <a:ext cx="1487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Efficiency frontier</a:t>
            </a: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6250" y="2505075"/>
            <a:ext cx="3211513" cy="275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66725" y="2660650"/>
            <a:ext cx="3263900" cy="2597150"/>
          </a:xfrm>
          <a:custGeom>
            <a:avLst/>
            <a:gdLst>
              <a:gd name="connsiteX0" fmla="*/ 0 w 3264408"/>
              <a:gd name="connsiteY0" fmla="*/ 2596896 h 2596896"/>
              <a:gd name="connsiteX1" fmla="*/ 466344 w 3264408"/>
              <a:gd name="connsiteY1" fmla="*/ 1728216 h 2596896"/>
              <a:gd name="connsiteX2" fmla="*/ 1545336 w 3264408"/>
              <a:gd name="connsiteY2" fmla="*/ 740664 h 2596896"/>
              <a:gd name="connsiteX3" fmla="*/ 3264408 w 3264408"/>
              <a:gd name="connsiteY3" fmla="*/ 0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08" h="2596896">
                <a:moveTo>
                  <a:pt x="0" y="2596896"/>
                </a:moveTo>
                <a:cubicBezTo>
                  <a:pt x="104394" y="2317242"/>
                  <a:pt x="208788" y="2037588"/>
                  <a:pt x="466344" y="1728216"/>
                </a:cubicBezTo>
                <a:cubicBezTo>
                  <a:pt x="723900" y="1418844"/>
                  <a:pt x="1078992" y="1028700"/>
                  <a:pt x="1545336" y="740664"/>
                </a:cubicBezTo>
                <a:cubicBezTo>
                  <a:pt x="2011680" y="452628"/>
                  <a:pt x="2638044" y="226314"/>
                  <a:pt x="32644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64532" y="4082256"/>
            <a:ext cx="5249862" cy="158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Why a statistical / econometric model?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V="1">
            <a:off x="466725" y="1527175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466725" y="52705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095625" y="53435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b="1">
                <a:latin typeface="Times New Roman" pitchFamily="18" charset="0"/>
              </a:rPr>
              <a:t>Train-km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-109538" y="1527175"/>
            <a:ext cx="5492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Cost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1038225" y="37036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A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66788" y="4135438"/>
            <a:ext cx="144462" cy="1444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179388" y="51990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</a:t>
            </a:r>
          </a:p>
        </p:txBody>
      </p:sp>
      <p:sp>
        <p:nvSpPr>
          <p:cNvPr id="18442" name="Text Box 16"/>
          <p:cNvSpPr txBox="1">
            <a:spLocks noChangeArrowheads="1"/>
          </p:cNvSpPr>
          <p:nvPr/>
        </p:nvSpPr>
        <p:spPr bwMode="auto">
          <a:xfrm>
            <a:off x="2794000" y="3289300"/>
            <a:ext cx="1487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Efficiency frontier</a:t>
            </a: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6250" y="2505075"/>
            <a:ext cx="3211513" cy="275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66725" y="2660650"/>
            <a:ext cx="3263900" cy="2597150"/>
          </a:xfrm>
          <a:custGeom>
            <a:avLst/>
            <a:gdLst>
              <a:gd name="connsiteX0" fmla="*/ 0 w 3264408"/>
              <a:gd name="connsiteY0" fmla="*/ 2596896 h 2596896"/>
              <a:gd name="connsiteX1" fmla="*/ 466344 w 3264408"/>
              <a:gd name="connsiteY1" fmla="*/ 1728216 h 2596896"/>
              <a:gd name="connsiteX2" fmla="*/ 1545336 w 3264408"/>
              <a:gd name="connsiteY2" fmla="*/ 740664 h 2596896"/>
              <a:gd name="connsiteX3" fmla="*/ 3264408 w 3264408"/>
              <a:gd name="connsiteY3" fmla="*/ 0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08" h="2596896">
                <a:moveTo>
                  <a:pt x="0" y="2596896"/>
                </a:moveTo>
                <a:cubicBezTo>
                  <a:pt x="104394" y="2317242"/>
                  <a:pt x="208788" y="2037588"/>
                  <a:pt x="466344" y="1728216"/>
                </a:cubicBezTo>
                <a:cubicBezTo>
                  <a:pt x="723900" y="1418844"/>
                  <a:pt x="1078992" y="1028700"/>
                  <a:pt x="1545336" y="740664"/>
                </a:cubicBezTo>
                <a:cubicBezTo>
                  <a:pt x="2011680" y="452628"/>
                  <a:pt x="2638044" y="226314"/>
                  <a:pt x="32644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64532" y="4082256"/>
            <a:ext cx="5249862" cy="158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Rectangle 3"/>
          <p:cNvSpPr txBox="1">
            <a:spLocks noChangeArrowheads="1"/>
          </p:cNvSpPr>
          <p:nvPr/>
        </p:nvSpPr>
        <p:spPr bwMode="auto">
          <a:xfrm>
            <a:off x="4702175" y="1403350"/>
            <a:ext cx="429577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19125" indent="-269875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03300" indent="-269875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82713" indent="-265113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66888" indent="-269875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40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12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384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56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/>
              <a:t>Allow flexibility on the shape of the cost-output relationship (e.g. allow economies of scale)</a:t>
            </a:r>
            <a:br>
              <a:rPr lang="en-GB" altLang="en-US" sz="2000"/>
            </a:br>
            <a:endParaRPr lang="en-GB" altLang="en-US" sz="2000"/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Allow multiple outputs / other cost drivers (e.g. train and track-km)</a:t>
            </a:r>
            <a:br>
              <a:rPr lang="en-GB" altLang="en-US" sz="2000"/>
            </a:br>
            <a:endParaRPr lang="en-GB" altLang="en-US" sz="2000"/>
          </a:p>
          <a:p>
            <a:pPr eaLnBrk="1" hangingPunct="1"/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Why a statistical / econometric model?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 flipV="1">
            <a:off x="466725" y="1527175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6725" y="52705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-109538" y="1527175"/>
            <a:ext cx="5492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Cost</a:t>
            </a:r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1038225" y="37036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A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66788" y="4135438"/>
            <a:ext cx="144462" cy="1444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179388" y="51990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</a:t>
            </a:r>
          </a:p>
        </p:txBody>
      </p:sp>
      <p:sp>
        <p:nvSpPr>
          <p:cNvPr id="19465" name="Text Box 16"/>
          <p:cNvSpPr txBox="1">
            <a:spLocks noChangeArrowheads="1"/>
          </p:cNvSpPr>
          <p:nvPr/>
        </p:nvSpPr>
        <p:spPr bwMode="auto">
          <a:xfrm>
            <a:off x="2794000" y="3289300"/>
            <a:ext cx="1487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Efficiency frontier</a:t>
            </a: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6250" y="2505075"/>
            <a:ext cx="3211513" cy="275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66725" y="2660650"/>
            <a:ext cx="3263900" cy="2597150"/>
          </a:xfrm>
          <a:custGeom>
            <a:avLst/>
            <a:gdLst>
              <a:gd name="connsiteX0" fmla="*/ 0 w 3264408"/>
              <a:gd name="connsiteY0" fmla="*/ 2596896 h 2596896"/>
              <a:gd name="connsiteX1" fmla="*/ 466344 w 3264408"/>
              <a:gd name="connsiteY1" fmla="*/ 1728216 h 2596896"/>
              <a:gd name="connsiteX2" fmla="*/ 1545336 w 3264408"/>
              <a:gd name="connsiteY2" fmla="*/ 740664 h 2596896"/>
              <a:gd name="connsiteX3" fmla="*/ 3264408 w 3264408"/>
              <a:gd name="connsiteY3" fmla="*/ 0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08" h="2596896">
                <a:moveTo>
                  <a:pt x="0" y="2596896"/>
                </a:moveTo>
                <a:cubicBezTo>
                  <a:pt x="104394" y="2317242"/>
                  <a:pt x="208788" y="2037588"/>
                  <a:pt x="466344" y="1728216"/>
                </a:cubicBezTo>
                <a:cubicBezTo>
                  <a:pt x="723900" y="1418844"/>
                  <a:pt x="1078992" y="1028700"/>
                  <a:pt x="1545336" y="740664"/>
                </a:cubicBezTo>
                <a:cubicBezTo>
                  <a:pt x="2011680" y="452628"/>
                  <a:pt x="2638044" y="226314"/>
                  <a:pt x="32644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64532" y="4082256"/>
            <a:ext cx="5249862" cy="158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Rectangle 3"/>
          <p:cNvSpPr txBox="1">
            <a:spLocks noChangeArrowheads="1"/>
          </p:cNvSpPr>
          <p:nvPr/>
        </p:nvSpPr>
        <p:spPr bwMode="auto">
          <a:xfrm>
            <a:off x="4702175" y="1403350"/>
            <a:ext cx="429577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19125" indent="-269875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03300" indent="-269875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82713" indent="-265113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66888" indent="-269875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40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12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384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56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/>
              <a:t>Allow flexibility on the shape of the cost-output relationship (e.g. allow economies of scale)</a:t>
            </a:r>
            <a:br>
              <a:rPr lang="en-GB" altLang="en-US" sz="2000"/>
            </a:br>
            <a:endParaRPr lang="en-GB" altLang="en-US" sz="2000"/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Allow multiple outputs / other cost drivers (e.g. train and track-km)</a:t>
            </a:r>
            <a:br>
              <a:rPr lang="en-GB" altLang="en-US" sz="2000"/>
            </a:br>
            <a:endParaRPr lang="en-GB" altLang="en-US" sz="2000"/>
          </a:p>
          <a:p>
            <a:pPr eaLnBrk="1" hangingPunct="1"/>
            <a:endParaRPr lang="en-GB" altLang="en-US" sz="2000"/>
          </a:p>
        </p:txBody>
      </p:sp>
      <p:sp>
        <p:nvSpPr>
          <p:cNvPr id="19470" name="Text Box 6"/>
          <p:cNvSpPr txBox="1">
            <a:spLocks noChangeArrowheads="1"/>
          </p:cNvSpPr>
          <p:nvPr/>
        </p:nvSpPr>
        <p:spPr bwMode="auto">
          <a:xfrm>
            <a:off x="3095625" y="53435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b="1">
                <a:latin typeface="Times New Roman" pitchFamily="18" charset="0"/>
              </a:rPr>
              <a:t>Track-km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Why a statistical / econometric model?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466725" y="1527175"/>
            <a:ext cx="0" cy="374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466725" y="5270500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424238" y="53435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Output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-109538" y="1527175"/>
            <a:ext cx="54927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Cost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1038225" y="3703638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A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966788" y="4135438"/>
            <a:ext cx="144462" cy="144462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179388" y="519906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O</a:t>
            </a:r>
          </a:p>
        </p:txBody>
      </p:sp>
      <p:sp>
        <p:nvSpPr>
          <p:cNvPr id="20490" name="Text Box 16"/>
          <p:cNvSpPr txBox="1">
            <a:spLocks noChangeArrowheads="1"/>
          </p:cNvSpPr>
          <p:nvPr/>
        </p:nvSpPr>
        <p:spPr bwMode="auto">
          <a:xfrm>
            <a:off x="2794000" y="3289300"/>
            <a:ext cx="1487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>
                <a:latin typeface="Times New Roman" pitchFamily="18" charset="0"/>
              </a:rPr>
              <a:t>Efficiency frontier</a:t>
            </a:r>
            <a:endParaRPr lang="en-US" altLang="en-US">
              <a:latin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6250" y="2505075"/>
            <a:ext cx="3211513" cy="2757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466725" y="2660650"/>
            <a:ext cx="3263900" cy="2597150"/>
          </a:xfrm>
          <a:custGeom>
            <a:avLst/>
            <a:gdLst>
              <a:gd name="connsiteX0" fmla="*/ 0 w 3264408"/>
              <a:gd name="connsiteY0" fmla="*/ 2596896 h 2596896"/>
              <a:gd name="connsiteX1" fmla="*/ 466344 w 3264408"/>
              <a:gd name="connsiteY1" fmla="*/ 1728216 h 2596896"/>
              <a:gd name="connsiteX2" fmla="*/ 1545336 w 3264408"/>
              <a:gd name="connsiteY2" fmla="*/ 740664 h 2596896"/>
              <a:gd name="connsiteX3" fmla="*/ 3264408 w 3264408"/>
              <a:gd name="connsiteY3" fmla="*/ 0 h 259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408" h="2596896">
                <a:moveTo>
                  <a:pt x="0" y="2596896"/>
                </a:moveTo>
                <a:cubicBezTo>
                  <a:pt x="104394" y="2317242"/>
                  <a:pt x="208788" y="2037588"/>
                  <a:pt x="466344" y="1728216"/>
                </a:cubicBezTo>
                <a:cubicBezTo>
                  <a:pt x="723900" y="1418844"/>
                  <a:pt x="1078992" y="1028700"/>
                  <a:pt x="1545336" y="740664"/>
                </a:cubicBezTo>
                <a:cubicBezTo>
                  <a:pt x="2011680" y="452628"/>
                  <a:pt x="2638044" y="226314"/>
                  <a:pt x="326440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964532" y="4082256"/>
            <a:ext cx="5249862" cy="158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Rectangle 3"/>
          <p:cNvSpPr txBox="1">
            <a:spLocks noChangeArrowheads="1"/>
          </p:cNvSpPr>
          <p:nvPr/>
        </p:nvSpPr>
        <p:spPr bwMode="auto">
          <a:xfrm>
            <a:off x="4702175" y="1403350"/>
            <a:ext cx="4295775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19125" indent="-269875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03300" indent="-269875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82713" indent="-265113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66888" indent="-269875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40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12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384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56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/>
              <a:t>Allow flexibility on the shape of the cost-output relationship (e.g. allow economies of scale)</a:t>
            </a:r>
            <a:br>
              <a:rPr lang="en-GB" altLang="en-US" sz="2000"/>
            </a:br>
            <a:endParaRPr lang="en-GB" altLang="en-US" sz="2000"/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Allow multiple outputs / other cost drivers (e.g. train and track-km)</a:t>
            </a:r>
            <a:br>
              <a:rPr lang="en-GB" altLang="en-US" sz="2000"/>
            </a:br>
            <a:endParaRPr lang="en-GB" altLang="en-US" sz="2000"/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So we can explain costs in terms of a set of explanatory factors, e.g.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1800"/>
              <a:t>Network size; traffic density and type; other (e.g. electrification; multiple track); potentially, others…</a:t>
            </a:r>
            <a:br>
              <a:rPr lang="en-GB" altLang="en-US" sz="1800"/>
            </a:br>
            <a:endParaRPr lang="en-GB" altLang="en-US" sz="1800"/>
          </a:p>
          <a:p>
            <a:pPr eaLnBrk="1" hangingPunct="1">
              <a:lnSpc>
                <a:spcPct val="90000"/>
              </a:lnSpc>
            </a:pPr>
            <a:r>
              <a:rPr lang="en-GB" altLang="en-US" sz="2000"/>
              <a:t>Having accounted for these factors, and random noise, produce an </a:t>
            </a:r>
            <a:r>
              <a:rPr lang="en-GB" altLang="en-US" sz="2000" b="1"/>
              <a:t>overall measure of efficiency</a:t>
            </a:r>
          </a:p>
          <a:p>
            <a:pPr eaLnBrk="1" hangingPunct="1"/>
            <a:endParaRPr lang="en-GB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/>
              <a:t>Stochastic Frontier Model</a:t>
            </a:r>
          </a:p>
        </p:txBody>
      </p:sp>
      <p:sp>
        <p:nvSpPr>
          <p:cNvPr id="1028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1"/>
          </p:nvPr>
        </p:nvSpPr>
        <p:spPr>
          <a:xfrm>
            <a:off x="355600" y="1417638"/>
            <a:ext cx="8104188" cy="4964112"/>
          </a:xfrm>
          <a:blipFill rotWithShape="1">
            <a:blip r:embed="rId4"/>
            <a:stretch>
              <a:fillRect l="-1729" t="-1474"/>
            </a:stretch>
          </a:blipFill>
          <a:extLst/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1679575" y="2419350"/>
          <a:ext cx="49403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5" imgW="1905000" imgH="228600" progId="Equation.3">
                  <p:embed/>
                </p:oleObj>
              </mc:Choice>
              <mc:Fallback>
                <p:oleObj name="Equation" r:id="rId5" imgW="1905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2419350"/>
                        <a:ext cx="49403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WordArt 6"/>
          <p:cNvSpPr>
            <a:spLocks noChangeArrowheads="1" noChangeShapeType="1" noTextEdit="1"/>
          </p:cNvSpPr>
          <p:nvPr/>
        </p:nvSpPr>
        <p:spPr bwMode="auto">
          <a:xfrm rot="-5400000">
            <a:off x="3538538" y="1968500"/>
            <a:ext cx="17780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{</a:t>
            </a:r>
          </a:p>
        </p:txBody>
      </p:sp>
      <p:sp>
        <p:nvSpPr>
          <p:cNvPr id="21510" name="WordArt 7"/>
          <p:cNvSpPr>
            <a:spLocks noChangeArrowheads="1" noChangeShapeType="1" noTextEdit="1"/>
          </p:cNvSpPr>
          <p:nvPr/>
        </p:nvSpPr>
        <p:spPr bwMode="auto">
          <a:xfrm rot="-5400000">
            <a:off x="5104607" y="2636043"/>
            <a:ext cx="2159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{</a:t>
            </a:r>
          </a:p>
        </p:txBody>
      </p:sp>
      <p:sp>
        <p:nvSpPr>
          <p:cNvPr id="21511" name="WordArt 8"/>
          <p:cNvSpPr>
            <a:spLocks noChangeArrowheads="1" noChangeShapeType="1" noTextEdit="1"/>
          </p:cNvSpPr>
          <p:nvPr/>
        </p:nvSpPr>
        <p:spPr bwMode="auto">
          <a:xfrm rot="-5400000">
            <a:off x="6255544" y="2636044"/>
            <a:ext cx="2159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{</a:t>
            </a:r>
          </a:p>
        </p:txBody>
      </p:sp>
      <p:sp>
        <p:nvSpPr>
          <p:cNvPr id="21512" name="WordArt 9"/>
          <p:cNvSpPr>
            <a:spLocks noChangeArrowheads="1" noChangeShapeType="1" noTextEdit="1"/>
          </p:cNvSpPr>
          <p:nvPr/>
        </p:nvSpPr>
        <p:spPr bwMode="auto">
          <a:xfrm rot="-5400000">
            <a:off x="4023518" y="1986757"/>
            <a:ext cx="144463" cy="316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{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2366963" y="3140075"/>
            <a:ext cx="237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/>
              <a:t>Deterministic Frontier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4816475" y="3140075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/>
              <a:t>Noise</a:t>
            </a:r>
          </a:p>
        </p:txBody>
      </p:sp>
      <p:sp>
        <p:nvSpPr>
          <p:cNvPr id="21515" name="Text Box 12"/>
          <p:cNvSpPr txBox="1">
            <a:spLocks noChangeArrowheads="1"/>
          </p:cNvSpPr>
          <p:nvPr/>
        </p:nvSpPr>
        <p:spPr bwMode="auto">
          <a:xfrm>
            <a:off x="5751513" y="3140075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/>
              <a:t>Inefficiency</a:t>
            </a:r>
          </a:p>
        </p:txBody>
      </p:sp>
      <p:sp>
        <p:nvSpPr>
          <p:cNvPr id="21516" name="Text Box 13"/>
          <p:cNvSpPr txBox="1">
            <a:spLocks noChangeArrowheads="1"/>
          </p:cNvSpPr>
          <p:nvPr/>
        </p:nvSpPr>
        <p:spPr bwMode="auto">
          <a:xfrm>
            <a:off x="3014663" y="3714750"/>
            <a:ext cx="23764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/>
              <a:t>Stochastic Frontier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b="1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Is transport infrastructure too heterogeneous?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437063" y="1374775"/>
            <a:ext cx="0" cy="53340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6" descr="http://now-here-this.timeout.com/wp-content/uploads/2013/11/map-of-uk-with-london-sized-populat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303338"/>
            <a:ext cx="3571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536700"/>
            <a:ext cx="403542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Modelling differences in characteristics and quality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9725" y="1201738"/>
            <a:ext cx="8429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19125" indent="-269875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03300" indent="-269875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82713" indent="-265113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66888" indent="-269875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40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12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384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56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Simplified representation:</a:t>
            </a:r>
            <a:br>
              <a:rPr lang="en-GB" altLang="en-US"/>
            </a:br>
            <a:endParaRPr lang="en-GB" altLang="en-US"/>
          </a:p>
          <a:p>
            <a:pPr eaLnBrk="1" hangingPunct="1">
              <a:buFontTx/>
              <a:buNone/>
            </a:pPr>
            <a:r>
              <a:rPr lang="en-GB" altLang="en-US" sz="3600"/>
              <a:t>C  = f( W, N, Y/N, Z, Q) + error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00238" y="2582863"/>
            <a:ext cx="43021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7550" y="3128963"/>
            <a:ext cx="1182688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Network Size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3463" y="3111500"/>
            <a:ext cx="118427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accent1"/>
                </a:solidFill>
              </a:rPr>
              <a:t>Traffic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Density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95600" y="2619375"/>
            <a:ext cx="233363" cy="49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56025" y="3111500"/>
            <a:ext cx="244792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e.g.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Proportion electrified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Single / multiple track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Capability (speed; axle load)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Topography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Weather…Others</a:t>
            </a:r>
            <a:br>
              <a:rPr lang="en-GB" altLang="en-US" sz="1800" dirty="0" smtClean="0">
                <a:solidFill>
                  <a:schemeClr val="accent1"/>
                </a:solidFill>
              </a:rPr>
            </a:br>
            <a:endParaRPr lang="en-GB" altLang="en-US" sz="1800" dirty="0" smtClean="0">
              <a:solidFill>
                <a:schemeClr val="accent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63975" y="2619375"/>
            <a:ext cx="260350" cy="492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326188" y="3111500"/>
            <a:ext cx="2447925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e.g.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Delay minutes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Asset Failures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Track geometry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Asset age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Broken rails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GB" altLang="en-US" sz="1800" dirty="0" smtClean="0">
                <a:solidFill>
                  <a:schemeClr val="accent1"/>
                </a:solidFill>
              </a:rPr>
              <a:t>……Others</a:t>
            </a:r>
            <a:br>
              <a:rPr lang="en-GB" altLang="en-US" sz="1800" dirty="0" smtClean="0">
                <a:solidFill>
                  <a:schemeClr val="accent1"/>
                </a:solidFill>
              </a:rPr>
            </a:br>
            <a:endParaRPr lang="en-GB" altLang="en-US" sz="1800" dirty="0" smtClean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26050" y="2447925"/>
            <a:ext cx="1333500" cy="627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61925" y="6081713"/>
            <a:ext cx="79248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19125" indent="-269875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03300" indent="-269875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82713" indent="-265113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66888" indent="-269875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40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12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384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56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b="1"/>
              <a:t>OBSERVED HETEROGENEITY – MAJOR DATA CHALLENGES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12975" y="1730375"/>
            <a:ext cx="611188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0" name="TextBox 2"/>
          <p:cNvSpPr txBox="1">
            <a:spLocks noChangeArrowheads="1"/>
          </p:cNvSpPr>
          <p:nvPr/>
        </p:nvSpPr>
        <p:spPr bwMode="auto">
          <a:xfrm>
            <a:off x="2932113" y="1541463"/>
            <a:ext cx="172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 b="1"/>
              <a:t>Input prices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Dealing with unobserved heterogeneity -  the literature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en-US" altLang="en-US" sz="1800"/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203200" y="1236663"/>
          <a:ext cx="42005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3" imgW="2044700" imgH="228600" progId="Equation.3">
                  <p:embed/>
                </p:oleObj>
              </mc:Choice>
              <mc:Fallback>
                <p:oleObj name="Equation" r:id="rId3" imgW="2044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36663"/>
                        <a:ext cx="420052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813300" y="1300163"/>
            <a:ext cx="337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/>
              <a:t>Standard Panel: c</a:t>
            </a:r>
            <a:r>
              <a:rPr lang="en-GB" altLang="en-US" sz="1800" baseline="-25000"/>
              <a:t>i</a:t>
            </a:r>
            <a:r>
              <a:rPr lang="en-GB" altLang="en-US" sz="1800"/>
              <a:t> is UOH</a:t>
            </a:r>
          </a:p>
        </p:txBody>
      </p:sp>
      <p:graphicFrame>
        <p:nvGraphicFramePr>
          <p:cNvPr id="25607" name="Object 9"/>
          <p:cNvGraphicFramePr>
            <a:graphicFrameLocks noChangeAspect="1"/>
          </p:cNvGraphicFramePr>
          <p:nvPr/>
        </p:nvGraphicFramePr>
        <p:xfrm>
          <a:off x="207963" y="2039938"/>
          <a:ext cx="4198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5" imgW="2044700" imgH="228600" progId="Equation.3">
                  <p:embed/>
                </p:oleObj>
              </mc:Choice>
              <mc:Fallback>
                <p:oleObj name="Equation" r:id="rId5" imgW="20447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2039938"/>
                        <a:ext cx="4198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4813300" y="1954213"/>
            <a:ext cx="3379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/>
              <a:t>Schmidt and Sickles (1984): c</a:t>
            </a:r>
            <a:r>
              <a:rPr lang="en-GB" altLang="en-US" sz="1800" baseline="-25000"/>
              <a:t>i </a:t>
            </a:r>
            <a:r>
              <a:rPr lang="en-GB" altLang="en-US" sz="1800"/>
              <a:t> re-interpreted (inefficiency)</a:t>
            </a:r>
          </a:p>
        </p:txBody>
      </p:sp>
      <p:sp>
        <p:nvSpPr>
          <p:cNvPr id="25609" name="Rectangle 3"/>
          <p:cNvSpPr txBox="1">
            <a:spLocks noChangeArrowheads="1"/>
          </p:cNvSpPr>
          <p:nvPr/>
        </p:nvSpPr>
        <p:spPr bwMode="auto">
          <a:xfrm>
            <a:off x="201613" y="2757488"/>
            <a:ext cx="8170862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619125" indent="-269875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003300" indent="-269875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82713" indent="-265113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66888" indent="-269875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240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6812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384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595688" indent="-269875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/>
              <a:t>The question is, how do decompose c</a:t>
            </a:r>
            <a:r>
              <a:rPr lang="en-GB" altLang="en-US" sz="2000" baseline="-25000"/>
              <a:t>i</a:t>
            </a:r>
          </a:p>
          <a:p>
            <a:pPr lvl="1" eaLnBrk="1" hangingPunct="1"/>
            <a:r>
              <a:rPr lang="en-GB" altLang="en-US" sz="1600"/>
              <a:t>Farsi et. al. (2005) – unobserved heterogeneity correlated with regressors; inefficiency is not (see also Mundlak (1978))</a:t>
            </a:r>
          </a:p>
          <a:p>
            <a:pPr lvl="1" eaLnBrk="1" hangingPunct="1"/>
            <a:r>
              <a:rPr lang="en-GB" altLang="en-US" sz="1600"/>
              <a:t>Greene (2005) - unobserved heterogeneity is time invariant; inefficiency is time varying</a:t>
            </a:r>
          </a:p>
          <a:p>
            <a:pPr lvl="1" eaLnBrk="1" hangingPunct="1"/>
            <a:r>
              <a:rPr lang="en-GB" altLang="en-US" sz="1600"/>
              <a:t>Kumbhakar, S. Lien, G. and Hardaker, B. (2014) – use distributional assumptions to decompose time invariant inefficiency and unobserved heterogeneity; and time varying inefficiency and random noise (four component models)</a:t>
            </a:r>
          </a:p>
          <a:p>
            <a:pPr lvl="1" eaLnBrk="1" hangingPunct="1"/>
            <a:r>
              <a:rPr lang="en-GB" altLang="en-US" sz="1600"/>
              <a:t>Regulatory judgement – some kind of “ad-hoc” upper quartile adjustment</a:t>
            </a:r>
            <a:br>
              <a:rPr lang="en-GB" altLang="en-US" sz="1600"/>
            </a:br>
            <a:endParaRPr lang="en-GB" altLang="en-US" sz="1600"/>
          </a:p>
          <a:p>
            <a:pPr eaLnBrk="1" hangingPunct="1"/>
            <a:r>
              <a:rPr lang="en-GB" altLang="en-US" sz="2000"/>
              <a:t>Some exciting new models here though few applications in rail yet (I’m working on that!)</a:t>
            </a:r>
            <a:br>
              <a:rPr lang="en-GB" altLang="en-US" sz="2000"/>
            </a:br>
            <a:endParaRPr lang="en-GB" altLang="en-US" sz="2000"/>
          </a:p>
          <a:p>
            <a:pPr lvl="1" eaLnBrk="1" hangingPunct="1"/>
            <a:endParaRPr lang="en-GB" altLang="en-US" sz="1600"/>
          </a:p>
          <a:p>
            <a:pPr eaLnBrk="1" hangingPunct="1"/>
            <a:endParaRPr lang="en-GB" altLang="en-US"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b="1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-327025"/>
            <a:ext cx="84582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International benchmarking study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801938"/>
            <a:ext cx="727233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55600" y="1417638"/>
            <a:ext cx="8429625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000">
                <a:latin typeface="Times New Roman" pitchFamily="18" charset="0"/>
              </a:rPr>
              <a:t>Panel data:13 European countries over 11 years</a:t>
            </a:r>
          </a:p>
          <a:p>
            <a:pPr eaLnBrk="1" hangingPunct="1"/>
            <a:r>
              <a:rPr lang="en-GB" altLang="en-US" sz="2000">
                <a:latin typeface="Times New Roman" pitchFamily="18" charset="0"/>
              </a:rPr>
              <a:t>Used by International Union of Railways (UIC) in its benchmarking</a:t>
            </a:r>
          </a:p>
          <a:p>
            <a:pPr eaLnBrk="1" hangingPunct="1"/>
            <a:r>
              <a:rPr lang="en-GB" altLang="en-US" sz="2000">
                <a:latin typeface="Times New Roman" pitchFamily="18" charset="0"/>
              </a:rPr>
              <a:t>Standard definitions – to an extent</a:t>
            </a:r>
          </a:p>
          <a:p>
            <a:pPr eaLnBrk="1" hangingPunct="1"/>
            <a:endParaRPr lang="en-GB" altLang="en-US" sz="2000"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4063" y="2801938"/>
            <a:ext cx="7243762" cy="362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/>
              <a:t>International benchmarking study: national data – frontier parameters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6478587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475" y="6140450"/>
            <a:ext cx="42037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4950" indent="-234950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indent="-269875" algn="l" rtl="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03300" indent="-269875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82713" indent="-265113" algn="l" rtl="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766888" indent="-269875" algn="l" rtl="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24088" indent="-269875" algn="l" rtl="0" fontAlgn="base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681288" indent="-269875" algn="l" rtl="0" fontAlgn="base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138488" indent="-269875" algn="l" rtl="0" fontAlgn="base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595688" indent="-269875" algn="l" rtl="0" fontAlgn="base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GB" altLang="en-US" sz="1800" kern="0" dirty="0" smtClean="0"/>
              <a:t>Source: Smith (2012)</a:t>
            </a:r>
          </a:p>
        </p:txBody>
      </p:sp>
      <p:sp>
        <p:nvSpPr>
          <p:cNvPr id="2" name="Oval 1"/>
          <p:cNvSpPr/>
          <p:nvPr/>
        </p:nvSpPr>
        <p:spPr>
          <a:xfrm>
            <a:off x="1981200" y="2627313"/>
            <a:ext cx="762000" cy="661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endParaRPr lang="en-US" altLang="en-US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Efficiency estimates for Network Rail (PR08)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827088" y="3378200"/>
            <a:ext cx="7288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600075" y="615632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 b="1"/>
              <a:t>Implies a gap against the frontier of 40% in 2006</a:t>
            </a: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V="1">
            <a:off x="7902575" y="1992313"/>
            <a:ext cx="0" cy="1404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8051800" y="24844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800" b="1"/>
              <a:t>40%</a:t>
            </a:r>
            <a:br>
              <a:rPr lang="en-GB" altLang="en-US" sz="1800" b="1"/>
            </a:br>
            <a:r>
              <a:rPr lang="en-GB" altLang="en-US" sz="1800" b="1"/>
              <a:t>gap</a:t>
            </a:r>
          </a:p>
        </p:txBody>
      </p:sp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108075"/>
            <a:ext cx="8085138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Typical UK regulatory approach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325" y="1296988"/>
            <a:ext cx="8715375" cy="5256212"/>
          </a:xfrm>
        </p:spPr>
        <p:txBody>
          <a:bodyPr/>
          <a:lstStyle/>
          <a:p>
            <a:pPr eaLnBrk="1" hangingPunct="1"/>
            <a:r>
              <a:rPr lang="en-GB" altLang="en-US" smtClean="0"/>
              <a:t>Regulators tend not to use sophisticated methods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Decomposition of noise, unobserved heterogeneity often made via regulatory judgement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Upper quartile adjustment – aim away from the frontier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Timing: ORR also allowed the company ten years to close the gap – so a 40% gap turned into 22% over 5 years (Smith et. al., 2010)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Gap confirmed by bottom-up studies</a:t>
            </a:r>
          </a:p>
          <a:p>
            <a:pPr lvl="1"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b="1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b="1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Study for Ofwat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92100" y="1417638"/>
            <a:ext cx="4953000" cy="4678362"/>
          </a:xfrm>
        </p:spPr>
        <p:txBody>
          <a:bodyPr/>
          <a:lstStyle/>
          <a:p>
            <a:r>
              <a:rPr lang="en-GB" altLang="en-US" smtClean="0"/>
              <a:t>Builds on work done in rail</a:t>
            </a:r>
          </a:p>
          <a:p>
            <a:r>
              <a:rPr lang="en-GB" altLang="en-US" smtClean="0"/>
              <a:t>Based on econometric model</a:t>
            </a:r>
          </a:p>
          <a:p>
            <a:r>
              <a:rPr lang="en-GB" altLang="en-US" smtClean="0"/>
              <a:t>Bills to fall by 5% in real terms </a:t>
            </a:r>
          </a:p>
          <a:p>
            <a:r>
              <a:rPr lang="en-GB" altLang="en-US" smtClean="0"/>
              <a:t>Tougher than what the companies wanted</a:t>
            </a:r>
          </a:p>
          <a:p>
            <a:r>
              <a:rPr lang="en-GB" altLang="en-US" smtClean="0"/>
              <a:t>Bristol water cut of 21% in real terms (now appealing)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163" y="4921250"/>
            <a:ext cx="3254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Issue of transparency / complexity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63" y="5746750"/>
            <a:ext cx="3827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Unobserved heterogeneity</a:t>
            </a:r>
          </a:p>
        </p:txBody>
      </p:sp>
      <p:sp>
        <p:nvSpPr>
          <p:cNvPr id="32774" name="AutoShape 6" descr="Image result for tap water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75" name="AutoShape 8" descr="Image result for tap water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6" name="Picture 10" descr="http://www.exberliner.com/downloads/9093/download/TapWater%20feature.jpg?cb=be5c2b7c033f819cff0a8a95877dcaa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262313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2" descr="http://englishrussia.com/images/moscow_underground/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17950"/>
            <a:ext cx="32861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Principal aims of econometric analysis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How can we deal with heterogeneity?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Evidence / impact: study for Ofwat </a:t>
            </a:r>
          </a:p>
          <a:p>
            <a:pPr marL="457200" indent="-457200">
              <a:buFontTx/>
              <a:buAutoNum type="arabicPeriod"/>
            </a:pPr>
            <a:r>
              <a:rPr lang="en-GB" altLang="en-US" b="1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Conclusions / questions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Research questions and contribution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0663" y="1193800"/>
            <a:ext cx="8672512" cy="4678363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In 2012 European Commission wanted to mandate full, legal separation across Europe</a:t>
            </a:r>
            <a:br>
              <a:rPr lang="en-GB" altLang="en-US" smtClean="0"/>
            </a:br>
            <a:endParaRPr lang="en-GB" altLang="en-US" smtClean="0"/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Research questions: does the holding company model have cost saving advantages over vertical separation and in what circumstances?</a:t>
            </a:r>
            <a:br>
              <a:rPr lang="en-GB" altLang="en-US" smtClean="0"/>
            </a:br>
            <a:endParaRPr lang="en-GB" alt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Reminder: Holding company model</a:t>
            </a: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671513" y="3351213"/>
            <a:ext cx="1439862" cy="90011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Infrastructure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720850" y="1916113"/>
            <a:ext cx="2879725" cy="900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Parent or Holding </a:t>
            </a:r>
            <a:br>
              <a:rPr lang="en-GB" altLang="en-US" sz="2000">
                <a:latin typeface="Times New Roman" pitchFamily="18" charset="0"/>
              </a:rPr>
            </a:br>
            <a:r>
              <a:rPr lang="en-GB" altLang="en-US" sz="2000">
                <a:latin typeface="Times New Roman" pitchFamily="18" charset="0"/>
              </a:rPr>
              <a:t>Company</a:t>
            </a:r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1392238" y="5138738"/>
            <a:ext cx="1206500" cy="89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Other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operators</a:t>
            </a:r>
          </a:p>
        </p:txBody>
      </p:sp>
      <p:sp>
        <p:nvSpPr>
          <p:cNvPr id="35846" name="Rectangle 9"/>
          <p:cNvSpPr>
            <a:spLocks noChangeArrowheads="1"/>
          </p:cNvSpPr>
          <p:nvPr/>
        </p:nvSpPr>
        <p:spPr bwMode="auto">
          <a:xfrm>
            <a:off x="4214813" y="3360738"/>
            <a:ext cx="1493837" cy="9001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Train</a:t>
            </a:r>
            <a:br>
              <a:rPr lang="en-GB" altLang="en-US" sz="2000">
                <a:latin typeface="Times New Roman" pitchFamily="18" charset="0"/>
              </a:rPr>
            </a:br>
            <a:r>
              <a:rPr lang="en-GB" altLang="en-US" sz="2000">
                <a:latin typeface="Times New Roman" pitchFamily="18" charset="0"/>
              </a:rPr>
              <a:t>Operations</a:t>
            </a:r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5400675" y="4724400"/>
            <a:ext cx="2051050" cy="792163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Regulator </a:t>
            </a:r>
          </a:p>
        </p:txBody>
      </p:sp>
      <p:sp>
        <p:nvSpPr>
          <p:cNvPr id="35848" name="TextBox 12"/>
          <p:cNvSpPr txBox="1">
            <a:spLocks noChangeArrowheads="1"/>
          </p:cNvSpPr>
          <p:nvPr/>
        </p:nvSpPr>
        <p:spPr bwMode="auto">
          <a:xfrm>
            <a:off x="3382963" y="4265613"/>
            <a:ext cx="1217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/>
              <a:t>Fair</a:t>
            </a:r>
            <a:br>
              <a:rPr lang="en-GB" altLang="en-US" sz="1800"/>
            </a:br>
            <a:r>
              <a:rPr lang="en-GB" altLang="en-US" sz="1800"/>
              <a:t>Access?</a:t>
            </a:r>
          </a:p>
        </p:txBody>
      </p:sp>
      <p:cxnSp>
        <p:nvCxnSpPr>
          <p:cNvPr id="4" name="Straight Connector 3"/>
          <p:cNvCxnSpPr>
            <a:stCxn id="35844" idx="1"/>
          </p:cNvCxnSpPr>
          <p:nvPr/>
        </p:nvCxnSpPr>
        <p:spPr>
          <a:xfrm flipH="1">
            <a:off x="1362075" y="2366963"/>
            <a:ext cx="358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600575" y="2366963"/>
            <a:ext cx="357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62075" y="2366963"/>
            <a:ext cx="0" cy="98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67288" y="2366963"/>
            <a:ext cx="0" cy="98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5846" idx="1"/>
          </p:cNvCxnSpPr>
          <p:nvPr/>
        </p:nvCxnSpPr>
        <p:spPr>
          <a:xfrm flipH="1" flipV="1">
            <a:off x="2111375" y="3802063"/>
            <a:ext cx="2103438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35843" idx="2"/>
          </p:cNvCxnSpPr>
          <p:nvPr/>
        </p:nvCxnSpPr>
        <p:spPr>
          <a:xfrm flipH="1" flipV="1">
            <a:off x="1392238" y="4251325"/>
            <a:ext cx="328612" cy="887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5" name="Rectangle 8"/>
          <p:cNvSpPr>
            <a:spLocks noChangeArrowheads="1"/>
          </p:cNvSpPr>
          <p:nvPr/>
        </p:nvSpPr>
        <p:spPr bwMode="auto">
          <a:xfrm>
            <a:off x="2889250" y="5138738"/>
            <a:ext cx="1206500" cy="89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Other </a:t>
            </a: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operators</a:t>
            </a:r>
          </a:p>
        </p:txBody>
      </p:sp>
      <p:cxnSp>
        <p:nvCxnSpPr>
          <p:cNvPr id="17" name="Straight Arrow Connector 16"/>
          <p:cNvCxnSpPr>
            <a:stCxn id="35855" idx="0"/>
          </p:cNvCxnSpPr>
          <p:nvPr/>
        </p:nvCxnSpPr>
        <p:spPr>
          <a:xfrm flipH="1" flipV="1">
            <a:off x="2111375" y="4260850"/>
            <a:ext cx="1381125" cy="8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Reminder: Rationale for holding company model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GB" altLang="en-US" smtClean="0"/>
              <a:t>Internal separation, backed by regulation, gives fair access</a:t>
            </a:r>
            <a:br>
              <a:rPr lang="en-GB" altLang="en-US" smtClean="0"/>
            </a:br>
            <a:endParaRPr lang="en-GB" altLang="en-US" smtClean="0"/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Production economies of combining main train operator with infrastructure</a:t>
            </a:r>
            <a:br>
              <a:rPr lang="en-GB" altLang="en-US" smtClean="0"/>
            </a:br>
            <a:endParaRPr lang="en-GB" altLang="en-US" smtClean="0"/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Reduced transaction costs</a:t>
            </a:r>
            <a:br>
              <a:rPr lang="en-GB" altLang="en-US" smtClean="0"/>
            </a:br>
            <a:endParaRPr lang="en-GB" altLang="en-US" smtClean="0"/>
          </a:p>
          <a:p>
            <a:pPr marL="457200" indent="-457200">
              <a:buFontTx/>
              <a:buAutoNum type="arabicPeriod"/>
            </a:pPr>
            <a:r>
              <a:rPr lang="en-GB" altLang="en-US" smtClean="0"/>
              <a:t>Better alignment of incentives and thus co-ordination benefits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Measures of heterogeneity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92100" y="1417638"/>
            <a:ext cx="8574088" cy="4678362"/>
          </a:xfrm>
        </p:spPr>
        <p:txBody>
          <a:bodyPr/>
          <a:lstStyle/>
          <a:p>
            <a:r>
              <a:rPr lang="en-GB" altLang="en-US" smtClean="0"/>
              <a:t>Passenger Output; Freight output</a:t>
            </a:r>
          </a:p>
          <a:p>
            <a:r>
              <a:rPr lang="en-GB" altLang="en-US" smtClean="0"/>
              <a:t>Network size</a:t>
            </a:r>
          </a:p>
          <a:p>
            <a:r>
              <a:rPr lang="en-GB" altLang="en-US" smtClean="0"/>
              <a:t>Technology</a:t>
            </a:r>
          </a:p>
          <a:p>
            <a:r>
              <a:rPr lang="en-GB" altLang="en-US" smtClean="0"/>
              <a:t>Input prices</a:t>
            </a:r>
          </a:p>
          <a:p>
            <a:r>
              <a:rPr lang="en-GB" altLang="en-US" smtClean="0"/>
              <a:t>Load factors</a:t>
            </a:r>
          </a:p>
          <a:p>
            <a:r>
              <a:rPr lang="en-GB" altLang="en-US" smtClean="0"/>
              <a:t>Passenger revenue share</a:t>
            </a:r>
          </a:p>
          <a:p>
            <a:r>
              <a:rPr lang="en-GB" altLang="en-US" smtClean="0"/>
              <a:t>Train length</a:t>
            </a:r>
          </a:p>
          <a:p>
            <a:r>
              <a:rPr lang="en-GB" altLang="en-US" sz="2000" smtClean="0"/>
              <a:t>See Mizutani, F, Smith, A.S.J., Nash, C.A. and Uranishi, S (2014), Comparing the Costs of Vertical Separation, Integration, and Intermediate Organisational Structures in European and East Asian Railways, </a:t>
            </a:r>
            <a:br>
              <a:rPr lang="en-GB" altLang="en-US" sz="2000" smtClean="0"/>
            </a:br>
            <a:r>
              <a:rPr lang="en-GB" altLang="en-US" sz="2000" i="1" smtClean="0"/>
              <a:t>Journal of Transport Economics and Policy</a:t>
            </a:r>
            <a:r>
              <a:rPr lang="en-GB" altLang="en-US" sz="2000" smtClean="0"/>
              <a:t> (Fast Track Articles </a:t>
            </a:r>
            <a:br>
              <a:rPr lang="en-GB" altLang="en-US" sz="2000" smtClean="0"/>
            </a:br>
            <a:r>
              <a:rPr lang="en-GB" altLang="en-US" sz="2000" smtClean="0"/>
              <a:t>December 2014).</a:t>
            </a:r>
          </a:p>
          <a:p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>
          <a:xfrm>
            <a:off x="5127625" y="2384425"/>
            <a:ext cx="3030538" cy="14890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Take account of economies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scale / density before arriving at conclusions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700"/>
            <a:ext cx="5205413" cy="738188"/>
          </a:xfrm>
        </p:spPr>
        <p:txBody>
          <a:bodyPr/>
          <a:lstStyle/>
          <a:p>
            <a:pPr eaLnBrk="1" hangingPunct="1"/>
            <a:r>
              <a:rPr lang="en-US" altLang="en-US" smtClean="0"/>
              <a:t>Findings [1]: the answer all depends on density of usage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49425" y="4164013"/>
            <a:ext cx="6027738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1488" y="1668463"/>
            <a:ext cx="0" cy="4465637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10325" y="4210050"/>
            <a:ext cx="19875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Train density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7763" y="2568575"/>
            <a:ext cx="23907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Holding or integrated </a:t>
            </a:r>
            <a:br>
              <a:rPr lang="en-GB" dirty="0">
                <a:latin typeface="+mj-lt"/>
                <a:cs typeface="Times New Roman" panose="02020603050405020304" pitchFamily="18" charset="0"/>
              </a:rPr>
            </a:br>
            <a:r>
              <a:rPr lang="en-GB" dirty="0">
                <a:latin typeface="+mj-lt"/>
                <a:cs typeface="Times New Roman" panose="02020603050405020304" pitchFamily="18" charset="0"/>
              </a:rPr>
              <a:t>model is desirable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3588" y="4324350"/>
            <a:ext cx="2454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Vertical separation is</a:t>
            </a:r>
          </a:p>
          <a:p>
            <a:pPr>
              <a:defRPr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desirable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856163" y="4184650"/>
            <a:ext cx="434975" cy="122713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60850" y="5389563"/>
            <a:ext cx="19288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Times New Roman" panose="02020603050405020304" pitchFamily="18" charset="0"/>
              </a:rPr>
              <a:t>Break-even point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7475" y="1668463"/>
            <a:ext cx="19875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latin typeface="+mj-lt"/>
                <a:cs typeface="Times New Roman" panose="02020603050405020304" pitchFamily="18" charset="0"/>
              </a:rPr>
              <a:t>Δ</a:t>
            </a:r>
            <a:r>
              <a:rPr lang="en-GB" dirty="0">
                <a:latin typeface="+mj-lt"/>
                <a:cs typeface="Times New Roman" panose="02020603050405020304" pitchFamily="18" charset="0"/>
              </a:rPr>
              <a:t>C of vertical separation c.f. alternatives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749425" y="2752725"/>
            <a:ext cx="6648450" cy="30067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Findings [2]: Commission Policy would raise costs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657350"/>
            <a:ext cx="85407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What impact does regulation play?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92100" y="1417638"/>
            <a:ext cx="8574088" cy="4678362"/>
          </a:xfrm>
        </p:spPr>
        <p:txBody>
          <a:bodyPr/>
          <a:lstStyle/>
          <a:p>
            <a:r>
              <a:rPr lang="en-GB" altLang="en-US" smtClean="0"/>
              <a:t>Follows Mizutani, Smith, Nash and Uranishi (2014) model and earlier Mizutani and Uranishi (2013) model</a:t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Adds measure of regulation to the study</a:t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Theory: direct effect (pressure on costs of infrastructure manager); indirect effect (via enabling greater competition)</a:t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Measure of regulation extracted from IBM Rail Liberalisation Index. Covers Europe (2002-2010)</a:t>
            </a:r>
            <a:br>
              <a:rPr lang="en-GB" altLang="en-US" smtClean="0"/>
            </a:br>
            <a:endParaRPr lang="en-GB" alt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Impact of regulation results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7494588" y="2559050"/>
            <a:ext cx="1503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sz="1800"/>
              <a:t>Smith, Benedetto and Nash, mimeo (2015)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1123" y="1327982"/>
          <a:ext cx="7047512" cy="5590794"/>
        </p:xfrm>
        <a:graphic>
          <a:graphicData uri="http://schemas.openxmlformats.org/drawingml/2006/table">
            <a:tbl>
              <a:tblPr firstRow="1" firstCol="1" bandRow="1"/>
              <a:tblGrid>
                <a:gridCol w="1769278"/>
                <a:gridCol w="804846"/>
                <a:gridCol w="833718"/>
                <a:gridCol w="869576"/>
                <a:gridCol w="896471"/>
                <a:gridCol w="932329"/>
                <a:gridCol w="941294"/>
              </a:tblGrid>
              <a:tr h="192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Parameters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 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 2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 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 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 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Case 6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60317" r="-298966" b="-13238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0.5735*** (0.0829)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0.6236*** (0.0936)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60317" r="-298966" b="-12238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0.1695*** (0.0575)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0.1840*** (0.0577)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260317" r="-298966" b="-11238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0.3657*** (0.0466)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0.3693*** (0.0463)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354688" r="-298966" b="-100625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0.3102*** (0.0753)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0.3516*** (0.0741)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461905" r="-298966" b="-9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0.2374*** (0.0549)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0.2567*** (0.0549)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61905" r="-298966" b="-8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-0.1941 (0.1489)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-0.1909 (0.1557)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661905" r="-298966" b="-72222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-0.3608*** (0.0599)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-0.3073*** (0.0664)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750000" r="-298966" b="-61093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0.1817*** (0.0299)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0.0991** (0.0507)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0.1726*** (0.0298)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0.0950** (0.0492)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863492" r="-298966" b="-52063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-0.3899*** (0.0886)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-0.4348*** (0.0873)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963492" r="-298966" b="-42063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0.0855** (0.0445)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0.3384*** (0.0510)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0.0713 (0.0456)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0.2907*** (0.0526)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063492" r="-298966" b="-32063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-0.1232** (0.0530)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0.0613 (0.0444)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0.0499 (0.0525)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-0.1200** (0.0529)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0.0823* (0.0461)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0.0741 (0.0527)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145313" r="-298966" b="-21562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0.0423 (0.0937)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-0.2412*** (0.0840)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-0.3278*** (0.0966)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0.0840 (0.1047)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-0.1515 (</a:t>
                      </a:r>
                      <a:r>
                        <a:rPr lang="en-GB" sz="11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0.0964</a:t>
                      </a: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-0.2143** (0.1041)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265079" r="-298966" b="-11904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-0.0414* (0.0250)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-0.0338** (0.0176)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-0.0684*** (0.0210)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1365079" r="-298966" b="-1904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0.0661** (0.0334)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-0.0048 (0.0351)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0.0584* (0.0336)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6" marR="631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5763" y="5387975"/>
            <a:ext cx="7108825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2070100" y="5378450"/>
            <a:ext cx="889000" cy="40322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Any guesses as to what this slide is showing?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430338"/>
            <a:ext cx="7324725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6413" y="2725738"/>
            <a:ext cx="327025" cy="1497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4588" y="5980113"/>
            <a:ext cx="1066800" cy="239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altLang="en-US" dirty="0" smtClean="0"/>
              <a:t>Principal aims of econometric analysis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 smtClean="0"/>
              <a:t>Defining efficiency – why use sophisticated econometric techniques?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 smtClean="0"/>
              <a:t>How can we deal with heterogeneity?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 smtClean="0"/>
              <a:t>Evidence / impact: rail infrastructure efficiency in Europe (study or ORR)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 smtClean="0"/>
              <a:t>Evidence / impact: study for </a:t>
            </a:r>
            <a:r>
              <a:rPr lang="en-GB" altLang="en-US" dirty="0" err="1" smtClean="0"/>
              <a:t>Ofwat</a:t>
            </a:r>
            <a:r>
              <a:rPr lang="en-GB" altLang="en-US" dirty="0" smtClean="0"/>
              <a:t>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altLang="en-US" dirty="0" smtClean="0"/>
              <a:t>Evidence / impact: vertical structure and regulation cost effects (Europe; East Asian Railways)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altLang="en-US" b="1" dirty="0" smtClean="0"/>
              <a:t>Conclusions / questions</a:t>
            </a:r>
          </a:p>
          <a:p>
            <a:pPr marL="0" indent="0">
              <a:buFontTx/>
              <a:buNone/>
              <a:defRPr/>
            </a:pPr>
            <a:endParaRPr lang="en-GB" altLang="en-US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Concluding remarks [1]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235075"/>
            <a:ext cx="8429625" cy="5256213"/>
          </a:xfrm>
        </p:spPr>
        <p:txBody>
          <a:bodyPr/>
          <a:lstStyle/>
          <a:p>
            <a:pPr eaLnBrk="1" hangingPunct="1"/>
            <a:r>
              <a:rPr lang="en-GB" altLang="en-US" smtClean="0"/>
              <a:t>Econometric modelling of costs produces key information:</a:t>
            </a:r>
          </a:p>
          <a:p>
            <a:pPr lvl="1" eaLnBrk="1" hangingPunct="1"/>
            <a:r>
              <a:rPr lang="en-GB" altLang="en-US" smtClean="0"/>
              <a:t>Relative efficiency of firms and impact of reforms</a:t>
            </a:r>
          </a:p>
          <a:p>
            <a:pPr lvl="1" eaLnBrk="1" hangingPunct="1"/>
            <a:r>
              <a:rPr lang="en-GB" altLang="en-US" smtClean="0"/>
              <a:t>Optimal cost structure of industries (scale / density)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Policy makers are using the results (e.g. economic regulators; European Commission; UK CMA) 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Data is key: heterogeneity and consistency / quality of data). Collecting good quality data takes time and commitment – ideally economic regulators / Ministries need to co-ordinate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New methods to decompose unobserved heterogeneity – for application in railways – incorporate into economic regulation?</a:t>
            </a:r>
            <a:br>
              <a:rPr lang="en-GB" altLang="en-US" smtClean="0"/>
            </a:br>
            <a:endParaRPr lang="en-GB" altLang="en-US" smtClean="0"/>
          </a:p>
          <a:p>
            <a:pPr lvl="1"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Concluding remarks [2]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306513"/>
            <a:ext cx="8429625" cy="5256212"/>
          </a:xfrm>
        </p:spPr>
        <p:txBody>
          <a:bodyPr/>
          <a:lstStyle/>
          <a:p>
            <a:pPr eaLnBrk="1" hangingPunct="1"/>
            <a:r>
              <a:rPr lang="en-GB" altLang="en-US" smtClean="0"/>
              <a:t>Other wider challenges:</a:t>
            </a:r>
          </a:p>
          <a:p>
            <a:pPr lvl="1" eaLnBrk="1" hangingPunct="1"/>
            <a:r>
              <a:rPr lang="en-GB" altLang="en-US" smtClean="0"/>
              <a:t>Incorporating measures of quality into the analyses</a:t>
            </a:r>
          </a:p>
          <a:p>
            <a:pPr lvl="1" eaLnBrk="1" hangingPunct="1"/>
            <a:r>
              <a:rPr lang="en-GB" altLang="en-US" smtClean="0"/>
              <a:t>Value and cost of resilience (e.g. to climate change)</a:t>
            </a:r>
          </a:p>
        </p:txBody>
      </p:sp>
      <p:pic>
        <p:nvPicPr>
          <p:cNvPr id="45060" name="Picture 11" descr="_73031249_72771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 r="366" b="23759"/>
          <a:stretch>
            <a:fillRect/>
          </a:stretch>
        </p:blipFill>
        <p:spPr bwMode="auto">
          <a:xfrm>
            <a:off x="25400" y="4198938"/>
            <a:ext cx="9118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Questions / discussion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306513"/>
            <a:ext cx="8429625" cy="5256212"/>
          </a:xfrm>
        </p:spPr>
        <p:txBody>
          <a:bodyPr/>
          <a:lstStyle/>
          <a:p>
            <a:pPr eaLnBrk="1" hangingPunct="1"/>
            <a:r>
              <a:rPr lang="en-GB" altLang="en-US" smtClean="0"/>
              <a:t>Thank you for your attention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Questions?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A question from me?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How far could frontier techniques be used more widely in ITS research?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/>
            <a:r>
              <a:rPr lang="en-GB" altLang="en-US" smtClean="0"/>
              <a:t>Where there is something that is optimised / maximised / minimised?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700"/>
            <a:ext cx="5205413" cy="738188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320800"/>
            <a:ext cx="8948737" cy="54594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mtClean="0"/>
              <a:t>		</a:t>
            </a:r>
          </a:p>
          <a:p>
            <a:pPr eaLnBrk="1" hangingPunct="1">
              <a:buFontTx/>
              <a:buNone/>
            </a:pPr>
            <a:endParaRPr lang="en-GB" altLang="en-US" smtClean="0"/>
          </a:p>
          <a:p>
            <a:pPr eaLnBrk="1" hangingPunct="1">
              <a:buFontTx/>
              <a:buNone/>
            </a:pPr>
            <a:endParaRPr lang="en-GB" altLang="en-US" smtClean="0"/>
          </a:p>
          <a:p>
            <a:pPr eaLnBrk="1" hangingPunct="1">
              <a:buFontTx/>
              <a:buNone/>
            </a:pPr>
            <a:r>
              <a:rPr lang="en-GB" altLang="en-US" smtClean="0"/>
              <a:t>			Thank you for your attention</a:t>
            </a:r>
            <a:br>
              <a:rPr lang="en-GB" altLang="en-US" smtClean="0"/>
            </a:br>
            <a:endParaRPr lang="en-GB" altLang="en-US" smtClean="0"/>
          </a:p>
          <a:p>
            <a:pPr eaLnBrk="1" hangingPunct="1">
              <a:buFontTx/>
              <a:buNone/>
            </a:pPr>
            <a:r>
              <a:rPr lang="en-GB" altLang="en-US" smtClean="0"/>
              <a:t>			Andrew Smith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6700"/>
            <a:ext cx="5205413" cy="738188"/>
          </a:xfrm>
        </p:spPr>
        <p:txBody>
          <a:bodyPr/>
          <a:lstStyle/>
          <a:p>
            <a:pPr eaLnBrk="1" hangingPunct="1"/>
            <a:r>
              <a:rPr lang="en-GB" altLang="en-US" smtClean="0"/>
              <a:t>Contact details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398588"/>
            <a:ext cx="8720137" cy="54594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Dr Andrew Smith</a:t>
            </a:r>
            <a:endParaRPr lang="zh-CN" altLang="en-US" b="1" dirty="0" smtClean="0">
              <a:ea typeface="宋体" pitchFamily="2" charset="-122"/>
            </a:endParaRPr>
          </a:p>
          <a:p>
            <a:pPr marL="0" indent="0">
              <a:buFontTx/>
              <a:buNone/>
              <a:defRPr/>
            </a:pPr>
            <a:r>
              <a:rPr lang="en-GB" altLang="zh-CN" dirty="0" smtClean="0">
                <a:ea typeface="宋体" pitchFamily="2" charset="-122"/>
              </a:rPr>
              <a:t>Institute for Transport Studies (ITS) and Leeds University Business School</a:t>
            </a:r>
            <a:endParaRPr lang="zh-CN" altLang="en-US" dirty="0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r>
              <a:rPr lang="en-US" altLang="zh-CN" dirty="0" smtClean="0">
                <a:ea typeface="宋体" pitchFamily="2" charset="-122"/>
              </a:rPr>
              <a:t>Tel (direct): + 44</a:t>
            </a:r>
            <a:r>
              <a:rPr lang="zh-CN" altLang="en-US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(0) 113 34 36654</a:t>
            </a:r>
            <a:endParaRPr lang="en-GB" altLang="zh-CN" dirty="0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r>
              <a:rPr lang="en-GB" altLang="zh-CN" dirty="0" smtClean="0">
                <a:ea typeface="宋体" pitchFamily="2" charset="-122"/>
              </a:rPr>
              <a:t>Email: a.s.j.smith@its.leeds.ac.uk</a:t>
            </a:r>
          </a:p>
          <a:p>
            <a:pPr>
              <a:buFontTx/>
              <a:buNone/>
              <a:defRPr/>
            </a:pPr>
            <a:r>
              <a:rPr lang="en-GB" altLang="zh-CN" dirty="0" smtClean="0">
                <a:ea typeface="宋体" pitchFamily="2" charset="-122"/>
              </a:rPr>
              <a:t>Web site: www.its.leeds.ac.uk</a:t>
            </a:r>
            <a:br>
              <a:rPr lang="en-GB" altLang="zh-CN" dirty="0" smtClean="0">
                <a:ea typeface="宋体" pitchFamily="2" charset="-122"/>
              </a:rPr>
            </a:br>
            <a:endParaRPr lang="en-GB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39713"/>
            <a:ext cx="5205413" cy="738187"/>
          </a:xfrm>
        </p:spPr>
        <p:txBody>
          <a:bodyPr/>
          <a:lstStyle/>
          <a:p>
            <a:pPr eaLnBrk="1" hangingPunct="1"/>
            <a:r>
              <a:rPr lang="en-GB" altLang="en-US" smtClean="0"/>
              <a:t>References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257300"/>
            <a:ext cx="8774112" cy="5459413"/>
          </a:xfrm>
        </p:spPr>
        <p:txBody>
          <a:bodyPr/>
          <a:lstStyle/>
          <a:p>
            <a:r>
              <a:rPr lang="en-GB" altLang="en-US" smtClean="0"/>
              <a:t>Mizutani, F, Smith, A.S.J., Nash, C.A. and Uranishi, S (2014), Comparing the Costs of Vertical Separation, Integration, and Intermediate Organisational Structures in European and East Asian Railways, </a:t>
            </a:r>
            <a:r>
              <a:rPr lang="en-GB" altLang="en-US" i="1" smtClean="0"/>
              <a:t>Journal of Transport Economics and Policy</a:t>
            </a:r>
            <a:r>
              <a:rPr lang="en-GB" altLang="en-US" smtClean="0"/>
              <a:t> (Fast Track Articles December 2014).</a:t>
            </a:r>
          </a:p>
          <a:p>
            <a:r>
              <a:rPr lang="en-GB" altLang="en-US" smtClean="0"/>
              <a:t>Smith, A.S.J (2012), ‘The application of stochastic frontier panel models in economic regulation: Experience from the European rail sector’, Transportation Research Part E, 48, pp. 503–515.</a:t>
            </a:r>
          </a:p>
          <a:p>
            <a:r>
              <a:rPr lang="en-GB" altLang="en-US" smtClean="0"/>
              <a:t>Smith, A.S.J., Wheat, P.E. and Smith, G. (2010), ‘The role of international benchmarking in developing rail infrastructure efficiency estimates’, Utilities Policy, vol. 18, 86-93.</a:t>
            </a:r>
            <a:br>
              <a:rPr lang="en-GB" altLang="en-US" smtClean="0"/>
            </a:br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239713"/>
            <a:ext cx="5205413" cy="738187"/>
          </a:xfrm>
        </p:spPr>
        <p:txBody>
          <a:bodyPr/>
          <a:lstStyle/>
          <a:p>
            <a:pPr eaLnBrk="1" hangingPunct="1"/>
            <a:r>
              <a:rPr lang="en-GB" altLang="en-US" smtClean="0"/>
              <a:t>References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257300"/>
            <a:ext cx="8774112" cy="5459413"/>
          </a:xfrm>
        </p:spPr>
        <p:txBody>
          <a:bodyPr/>
          <a:lstStyle/>
          <a:p>
            <a:r>
              <a:rPr lang="en-GB" altLang="en-US" smtClean="0"/>
              <a:t>Kumbhakar, S.C., Lien, G. and Hardaker, J.B. (2014), ‘Technical efficiency in competing panel data models: a study of Norwegian grain farming’, </a:t>
            </a:r>
            <a:r>
              <a:rPr lang="en-GB" altLang="en-US" i="1" smtClean="0"/>
              <a:t>Journal of Productivity Analysis</a:t>
            </a:r>
            <a:r>
              <a:rPr lang="en-GB" altLang="en-US" smtClean="0"/>
              <a:t>, 41, 321-37.</a:t>
            </a:r>
          </a:p>
          <a:p>
            <a:r>
              <a:rPr lang="en-GB" altLang="en-US" smtClean="0"/>
              <a:t>Farsi, M., Filippini, M. and Kuenzle, M. 2005. Unobserved heterogeneity in stochastic cost frontier models: an application to Swiss nursing homes. Applied Economics, 37(18): 2127-2141.</a:t>
            </a:r>
          </a:p>
          <a:p>
            <a:r>
              <a:rPr lang="en-GB" altLang="en-US" smtClean="0"/>
              <a:t>Greene, W. (2005), ‘Reconsidering heterogeneity in panel data estimators of the stochastic frontier model’, </a:t>
            </a:r>
            <a:r>
              <a:rPr lang="en-GB" altLang="en-US" i="1" smtClean="0"/>
              <a:t>Journal of Econometrics</a:t>
            </a:r>
            <a:r>
              <a:rPr lang="en-GB" altLang="en-US" smtClean="0"/>
              <a:t>, vol. 126, pp. 269-303.</a:t>
            </a:r>
          </a:p>
          <a:p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Passenger rail travel in Britain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430338"/>
            <a:ext cx="7324725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Major pressures on railways in Europe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1255713"/>
            <a:ext cx="8920163" cy="5440362"/>
          </a:xfrm>
        </p:spPr>
        <p:txBody>
          <a:bodyPr/>
          <a:lstStyle/>
          <a:p>
            <a:r>
              <a:rPr lang="en-GB" altLang="en-US" smtClean="0"/>
              <a:t>2011 White Paper envisages:</a:t>
            </a:r>
          </a:p>
          <a:p>
            <a:pPr lvl="1"/>
            <a:r>
              <a:rPr lang="en-GB" altLang="en-US" smtClean="0"/>
              <a:t>A 50% shift of medium distance intercity passenger and freight journeys from road to rail and waterborne transport by 2050. </a:t>
            </a:r>
            <a:br>
              <a:rPr lang="en-GB" altLang="en-US" smtClean="0"/>
            </a:br>
            <a:endParaRPr lang="en-GB" altLang="en-US" smtClean="0"/>
          </a:p>
          <a:p>
            <a:r>
              <a:rPr lang="en-GB" altLang="en-US" smtClean="0"/>
              <a:t>In Britain: the 4Cs</a:t>
            </a:r>
          </a:p>
          <a:p>
            <a:pPr lvl="1"/>
            <a:r>
              <a:rPr lang="en-GB" altLang="en-US" smtClean="0"/>
              <a:t>reduce costs, through improved efficiency, whilst also improving delivering better quality to customers, reducing carbon emissions, and expanding capacity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GB" altLang="en-US" smtClean="0"/>
          </a:p>
        </p:txBody>
      </p:sp>
      <p:pic>
        <p:nvPicPr>
          <p:cNvPr id="8196" name="Picture 11" descr="_73031249_72771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 r="366" b="23759"/>
          <a:stretch>
            <a:fillRect/>
          </a:stretch>
        </p:blipFill>
        <p:spPr bwMode="auto">
          <a:xfrm>
            <a:off x="781050" y="4852988"/>
            <a:ext cx="739933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106488" y="4384675"/>
            <a:ext cx="618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4000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ct val="4000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GB" altLang="en-US" b="1"/>
              <a:t>In an ever more challenging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Much has been achieved in Britain…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430338"/>
            <a:ext cx="7324725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And elsewhere in Europe…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52563"/>
            <a:ext cx="701675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But…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17638"/>
            <a:ext cx="8429625" cy="5440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mtClean="0"/>
              <a:t>Much to do</a:t>
            </a:r>
            <a:br>
              <a:rPr lang="en-GB" altLang="en-US" smtClean="0"/>
            </a:br>
            <a:endParaRPr lang="en-GB" altLang="en-US" smtClean="0"/>
          </a:p>
          <a:p>
            <a:pPr>
              <a:lnSpc>
                <a:spcPct val="90000"/>
              </a:lnSpc>
            </a:pPr>
            <a:r>
              <a:rPr lang="en-GB" altLang="en-US" smtClean="0"/>
              <a:t>Step changes in performance will be needed</a:t>
            </a:r>
            <a:br>
              <a:rPr lang="en-GB" altLang="en-US" smtClean="0"/>
            </a:br>
            <a:endParaRPr lang="en-GB" altLang="en-US" smtClean="0"/>
          </a:p>
          <a:p>
            <a:pPr>
              <a:lnSpc>
                <a:spcPct val="90000"/>
              </a:lnSpc>
            </a:pPr>
            <a:r>
              <a:rPr lang="en-GB" altLang="en-US" smtClean="0"/>
              <a:t>Implies continued and increased focus on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theme/theme1.xml><?xml version="1.0" encoding="utf-8"?>
<a:theme xmlns:a="http://schemas.openxmlformats.org/drawingml/2006/main" name="ITS Red">
  <a:themeElements>
    <a:clrScheme name="ITS Red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ITS 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S Red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ITS Red</Template>
  <TotalTime>3734</TotalTime>
  <Words>2057</Words>
  <Application>Microsoft Office PowerPoint</Application>
  <PresentationFormat>On-screen Show (4:3)</PresentationFormat>
  <Paragraphs>397</Paragraphs>
  <Slides>47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Times</vt:lpstr>
      <vt:lpstr>Times New Roman</vt:lpstr>
      <vt:lpstr>宋体</vt:lpstr>
      <vt:lpstr>ITS Red</vt:lpstr>
      <vt:lpstr>Microsoft Equation 3.0</vt:lpstr>
      <vt:lpstr>The value, challenges and future of performance benchmarking in transport and infrastructure regulation </vt:lpstr>
      <vt:lpstr>Outline</vt:lpstr>
      <vt:lpstr>Outline</vt:lpstr>
      <vt:lpstr>Any guesses as to what this slide is showing?</vt:lpstr>
      <vt:lpstr>Passenger rail travel in Britain</vt:lpstr>
      <vt:lpstr>Major pressures on railways in Europe</vt:lpstr>
      <vt:lpstr>Much has been achieved in Britain…</vt:lpstr>
      <vt:lpstr>And elsewhere in Europe…</vt:lpstr>
      <vt:lpstr>But…</vt:lpstr>
      <vt:lpstr>Why do econometric analysis?</vt:lpstr>
      <vt:lpstr>Outline</vt:lpstr>
      <vt:lpstr>A starting point for measuring efficiency – unit costs or KPIs</vt:lpstr>
      <vt:lpstr>A starting point for measuring efficiency – unit costs or KPIs</vt:lpstr>
      <vt:lpstr>Why a statistical / econometric model?</vt:lpstr>
      <vt:lpstr>Why a statistical / econometric model?</vt:lpstr>
      <vt:lpstr>Why a statistical / econometric model?</vt:lpstr>
      <vt:lpstr>Why a statistical / econometric model?</vt:lpstr>
      <vt:lpstr>Why a statistical / econometric model?</vt:lpstr>
      <vt:lpstr>Stochastic Frontier Model</vt:lpstr>
      <vt:lpstr>Outline</vt:lpstr>
      <vt:lpstr>Is transport infrastructure too heterogeneous?</vt:lpstr>
      <vt:lpstr>Modelling differences in characteristics and quality </vt:lpstr>
      <vt:lpstr>Dealing with unobserved heterogeneity -  the literature</vt:lpstr>
      <vt:lpstr>Outline</vt:lpstr>
      <vt:lpstr>International benchmarking study</vt:lpstr>
      <vt:lpstr>International benchmarking study: national data – frontier parameters</vt:lpstr>
      <vt:lpstr>Efficiency estimates for Network Rail (PR08)</vt:lpstr>
      <vt:lpstr>Typical UK regulatory approach</vt:lpstr>
      <vt:lpstr>Outline</vt:lpstr>
      <vt:lpstr>Study for Ofwat</vt:lpstr>
      <vt:lpstr>Outline</vt:lpstr>
      <vt:lpstr>Research questions and contribution</vt:lpstr>
      <vt:lpstr>Reminder: Holding company model</vt:lpstr>
      <vt:lpstr>Reminder: Rationale for holding company model</vt:lpstr>
      <vt:lpstr>Measures of heterogeneity</vt:lpstr>
      <vt:lpstr>Findings [1]: the answer all depends on density of usage</vt:lpstr>
      <vt:lpstr>Findings [2]: Commission Policy would raise costs</vt:lpstr>
      <vt:lpstr>What impact does regulation play?</vt:lpstr>
      <vt:lpstr>Impact of regulation results</vt:lpstr>
      <vt:lpstr>Outline</vt:lpstr>
      <vt:lpstr>Concluding remarks [1]</vt:lpstr>
      <vt:lpstr>Concluding remarks [2]</vt:lpstr>
      <vt:lpstr>Questions / discussion</vt:lpstr>
      <vt:lpstr>PowerPoint Presentation</vt:lpstr>
      <vt:lpstr>Contact details</vt:lpstr>
      <vt:lpstr>References </vt:lpstr>
      <vt:lpstr>References 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traerd</dc:creator>
  <cp:lastModifiedBy>Zoe Clough</cp:lastModifiedBy>
  <cp:revision>285</cp:revision>
  <cp:lastPrinted>2015-03-11T16:33:18Z</cp:lastPrinted>
  <dcterms:created xsi:type="dcterms:W3CDTF">2006-08-01T12:15:59Z</dcterms:created>
  <dcterms:modified xsi:type="dcterms:W3CDTF">2015-03-18T10:48:10Z</dcterms:modified>
</cp:coreProperties>
</file>