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9"/>
  </p:notesMasterIdLst>
  <p:sldIdLst>
    <p:sldId id="472" r:id="rId3"/>
    <p:sldId id="481" r:id="rId4"/>
    <p:sldId id="482" r:id="rId5"/>
    <p:sldId id="490" r:id="rId6"/>
    <p:sldId id="491" r:id="rId7"/>
    <p:sldId id="483" r:id="rId8"/>
    <p:sldId id="492" r:id="rId9"/>
    <p:sldId id="476" r:id="rId10"/>
    <p:sldId id="493" r:id="rId11"/>
    <p:sldId id="488" r:id="rId12"/>
    <p:sldId id="489" r:id="rId13"/>
    <p:sldId id="487" r:id="rId14"/>
    <p:sldId id="477" r:id="rId15"/>
    <p:sldId id="478" r:id="rId16"/>
    <p:sldId id="479" r:id="rId17"/>
    <p:sldId id="494" r:id="rId18"/>
  </p:sldIdLst>
  <p:sldSz cx="12192000" cy="6858000"/>
  <p:notesSz cx="6810375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1A33"/>
    <a:srgbClr val="00172A"/>
    <a:srgbClr val="48C1BB"/>
    <a:srgbClr val="DFDAE6"/>
    <a:srgbClr val="E6E6E6"/>
    <a:srgbClr val="7F7F7F"/>
    <a:srgbClr val="CFCFCF"/>
    <a:srgbClr val="FFFFFF"/>
    <a:srgbClr val="D6D6D6"/>
    <a:srgbClr val="C1B4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2473" autoAdjust="0"/>
  </p:normalViewPr>
  <p:slideViewPr>
    <p:cSldViewPr snapToGrid="0" snapToObjects="1">
      <p:cViewPr>
        <p:scale>
          <a:sx n="53" d="100"/>
          <a:sy n="53" d="100"/>
        </p:scale>
        <p:origin x="2568" y="14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6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67473-CEA5-E94D-A371-56F929E6BF67}" type="datetimeFigureOut">
              <a:rPr lang="en-GB" smtClean="0"/>
              <a:t>14/02/2018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4835"/>
            <a:ext cx="544830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F7C18-E4AD-8B4C-934A-C8CA35EA3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646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F7C18-E4AD-8B4C-934A-C8CA35EA300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401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F7C18-E4AD-8B4C-934A-C8CA35EA300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892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F7C18-E4AD-8B4C-934A-C8CA35EA300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48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F7C18-E4AD-8B4C-934A-C8CA35EA300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147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F7C18-E4AD-8B4C-934A-C8CA35EA300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650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F7C18-E4AD-8B4C-934A-C8CA35EA300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363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F7C18-E4AD-8B4C-934A-C8CA35EA300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9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F7C18-E4AD-8B4C-934A-C8CA35EA300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209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F7C18-E4AD-8B4C-934A-C8CA35EA300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761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F7C18-E4AD-8B4C-934A-C8CA35EA300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444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F7C18-E4AD-8B4C-934A-C8CA35EA300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99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F7C18-E4AD-8B4C-934A-C8CA35EA300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198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F7C18-E4AD-8B4C-934A-C8CA35EA300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171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F7C18-E4AD-8B4C-934A-C8CA35EA300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323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F7C18-E4AD-8B4C-934A-C8CA35EA300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392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F7C18-E4AD-8B4C-934A-C8CA35EA300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745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75998-91D0-B643-8D54-60F9398A8C56}" type="datetimeFigureOut">
              <a:rPr lang="en-GB" smtClean="0"/>
              <a:t>14/02/2018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AF267-FF8F-0842-9221-3CB124E45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28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75998-91D0-B643-8D54-60F9398A8C56}" type="datetimeFigureOut">
              <a:rPr lang="en-GB" smtClean="0"/>
              <a:t>14/02/2018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AF267-FF8F-0842-9221-3CB124E45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457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75998-91D0-B643-8D54-60F9398A8C56}" type="datetimeFigureOut">
              <a:rPr lang="en-GB" smtClean="0"/>
              <a:t>14/02/2018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AF267-FF8F-0842-9221-3CB124E45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996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A5B54-7BD7-3F4D-8460-AABB4D3A344C}" type="datetimeFigureOut">
              <a:rPr lang="en-GB" smtClean="0"/>
              <a:t>14/02/2018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9560-F213-2741-B1BA-C678FF2395AF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A5B54-7BD7-3F4D-8460-AABB4D3A344C}" type="datetimeFigureOut">
              <a:rPr lang="en-GB" smtClean="0"/>
              <a:t>14/02/2018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9560-F213-2741-B1BA-C678FF2395AF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A5B54-7BD7-3F4D-8460-AABB4D3A344C}" type="datetimeFigureOut">
              <a:rPr lang="en-GB" smtClean="0"/>
              <a:t>14/02/2018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9560-F213-2741-B1BA-C678FF2395AF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A5B54-7BD7-3F4D-8460-AABB4D3A344C}" type="datetimeFigureOut">
              <a:rPr lang="en-GB" smtClean="0"/>
              <a:t>14/02/2018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9560-F213-2741-B1BA-C678FF2395AF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A5B54-7BD7-3F4D-8460-AABB4D3A344C}" type="datetimeFigureOut">
              <a:rPr lang="en-GB" smtClean="0"/>
              <a:t>14/02/2018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9560-F213-2741-B1BA-C678FF2395AF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A5B54-7BD7-3F4D-8460-AABB4D3A344C}" type="datetimeFigureOut">
              <a:rPr lang="en-GB" smtClean="0"/>
              <a:t>14/02/2018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9560-F213-2741-B1BA-C678FF2395AF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A5B54-7BD7-3F4D-8460-AABB4D3A344C}" type="datetimeFigureOut">
              <a:rPr lang="en-GB" smtClean="0"/>
              <a:t>14/02/2018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9560-F213-2741-B1BA-C678FF2395AF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A5B54-7BD7-3F4D-8460-AABB4D3A344C}" type="datetimeFigureOut">
              <a:rPr lang="en-GB" smtClean="0"/>
              <a:t>14/02/2018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9560-F213-2741-B1BA-C678FF2395AF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F5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F50"/>
                </a:solidFill>
              </a:defRPr>
            </a:lvl1pPr>
            <a:lvl2pPr>
              <a:defRPr>
                <a:solidFill>
                  <a:srgbClr val="002F50"/>
                </a:solidFill>
              </a:defRPr>
            </a:lvl2pPr>
            <a:lvl3pPr>
              <a:defRPr>
                <a:solidFill>
                  <a:srgbClr val="002F50"/>
                </a:solidFill>
              </a:defRPr>
            </a:lvl3pPr>
            <a:lvl4pPr>
              <a:defRPr>
                <a:solidFill>
                  <a:srgbClr val="002F50"/>
                </a:solidFill>
              </a:defRPr>
            </a:lvl4pPr>
            <a:lvl5pPr>
              <a:defRPr>
                <a:solidFill>
                  <a:srgbClr val="002F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F50"/>
                </a:solidFill>
              </a:defRPr>
            </a:lvl1pPr>
          </a:lstStyle>
          <a:p>
            <a:fld id="{14575998-91D0-B643-8D54-60F9398A8C56}" type="datetimeFigureOut">
              <a:rPr lang="en-GB" smtClean="0"/>
              <a:pPr/>
              <a:t>14/02/2018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F50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F50"/>
                </a:solidFill>
              </a:defRPr>
            </a:lvl1pPr>
          </a:lstStyle>
          <a:p>
            <a:fld id="{FE3AF267-FF8F-0842-9221-3CB124E455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923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A5B54-7BD7-3F4D-8460-AABB4D3A344C}" type="datetimeFigureOut">
              <a:rPr lang="en-GB" smtClean="0"/>
              <a:t>14/02/2018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9560-F213-2741-B1BA-C678FF2395AF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A5B54-7BD7-3F4D-8460-AABB4D3A344C}" type="datetimeFigureOut">
              <a:rPr lang="en-GB" smtClean="0"/>
              <a:t>14/02/2018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9560-F213-2741-B1BA-C678FF2395AF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A5B54-7BD7-3F4D-8460-AABB4D3A344C}" type="datetimeFigureOut">
              <a:rPr lang="en-GB" smtClean="0"/>
              <a:t>14/02/2018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9560-F213-2741-B1BA-C678FF2395AF}" type="slidenum">
              <a:rPr lang="en-GB" smtClean="0"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75998-91D0-B643-8D54-60F9398A8C56}" type="datetimeFigureOut">
              <a:rPr lang="en-GB" smtClean="0"/>
              <a:t>14/02/2018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AF267-FF8F-0842-9221-3CB124E45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214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75998-91D0-B643-8D54-60F9398A8C56}" type="datetimeFigureOut">
              <a:rPr lang="en-GB" smtClean="0"/>
              <a:t>14/02/2018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AF267-FF8F-0842-9221-3CB124E45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583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75998-91D0-B643-8D54-60F9398A8C56}" type="datetimeFigureOut">
              <a:rPr lang="en-GB" smtClean="0"/>
              <a:t>14/02/2018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AF267-FF8F-0842-9221-3CB124E45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665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75998-91D0-B643-8D54-60F9398A8C56}" type="datetimeFigureOut">
              <a:rPr lang="en-GB" smtClean="0"/>
              <a:t>14/02/2018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AF267-FF8F-0842-9221-3CB124E45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09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75998-91D0-B643-8D54-60F9398A8C56}" type="datetimeFigureOut">
              <a:rPr lang="en-GB" smtClean="0"/>
              <a:t>14/02/2018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AF267-FF8F-0842-9221-3CB124E45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93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75998-91D0-B643-8D54-60F9398A8C56}" type="datetimeFigureOut">
              <a:rPr lang="en-GB" smtClean="0"/>
              <a:t>14/02/2018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AF267-FF8F-0842-9221-3CB124E45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16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75998-91D0-B643-8D54-60F9398A8C56}" type="datetimeFigureOut">
              <a:rPr lang="en-GB" smtClean="0"/>
              <a:t>14/02/2018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AF267-FF8F-0842-9221-3CB124E45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04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14575998-91D0-B643-8D54-60F9398A8C56}" type="datetimeFigureOut">
              <a:rPr lang="en-GB" smtClean="0"/>
              <a:pPr/>
              <a:t>14/02/2018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FE3AF267-FF8F-0842-9221-3CB124E455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42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F50"/>
                </a:solidFill>
              </a:defRPr>
            </a:lvl1pPr>
          </a:lstStyle>
          <a:p>
            <a:fld id="{E3CA5B54-7BD7-3F4D-8460-AABB4D3A344C}" type="datetimeFigureOut">
              <a:rPr lang="en-GB" smtClean="0"/>
              <a:pPr/>
              <a:t>14/02/2018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F5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F50"/>
                </a:solidFill>
              </a:defRPr>
            </a:lvl1pPr>
          </a:lstStyle>
          <a:p>
            <a:fld id="{718F9560-F213-2741-B1BA-C678FF2395A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73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F50"/>
          </a:solidFill>
          <a:latin typeface="Avenir Book" charset="0"/>
          <a:ea typeface="Avenir Book" charset="0"/>
          <a:cs typeface="Avenir Boo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002F50"/>
          </a:solidFill>
          <a:latin typeface="Avenir Book" charset="0"/>
          <a:ea typeface="Avenir Book" charset="0"/>
          <a:cs typeface="Avenir Book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002F50"/>
          </a:solidFill>
          <a:latin typeface="Avenir Book" charset="0"/>
          <a:ea typeface="Avenir Book" charset="0"/>
          <a:cs typeface="Avenir Book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002F50"/>
          </a:solidFill>
          <a:latin typeface="Avenir Book" charset="0"/>
          <a:ea typeface="Avenir Book" charset="0"/>
          <a:cs typeface="Avenir Book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002F50"/>
          </a:solidFill>
          <a:latin typeface="Avenir Book" charset="0"/>
          <a:ea typeface="Avenir Book" charset="0"/>
          <a:cs typeface="Avenir Book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002F50"/>
          </a:solidFill>
          <a:latin typeface="Avenir Book" charset="0"/>
          <a:ea typeface="Avenir Book" charset="0"/>
          <a:cs typeface="Avenir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ntent Placeholder 2"/>
          <p:cNvSpPr txBox="1">
            <a:spLocks/>
          </p:cNvSpPr>
          <p:nvPr/>
        </p:nvSpPr>
        <p:spPr>
          <a:xfrm>
            <a:off x="974257" y="555289"/>
            <a:ext cx="8601474" cy="5889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4400" dirty="0" smtClean="0">
                <a:ln>
                  <a:solidFill>
                    <a:srgbClr val="253846"/>
                  </a:solidFill>
                </a:ln>
                <a:solidFill>
                  <a:srgbClr val="002F50"/>
                </a:solidFill>
                <a:latin typeface="Helvetica" charset="0"/>
                <a:ea typeface="Helvetica" charset="0"/>
                <a:cs typeface="Helvetica" charset="0"/>
              </a:rPr>
              <a:t>Peter Stoner</a:t>
            </a:r>
            <a:endParaRPr lang="en-US" sz="4400" dirty="0">
              <a:ln>
                <a:solidFill>
                  <a:srgbClr val="253846"/>
                </a:solidFill>
              </a:ln>
              <a:solidFill>
                <a:srgbClr val="002F5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71A2D2D-D53B-4866-9008-5D80D07C9FEC}"/>
              </a:ext>
            </a:extLst>
          </p:cNvPr>
          <p:cNvSpPr/>
          <p:nvPr/>
        </p:nvSpPr>
        <p:spPr>
          <a:xfrm>
            <a:off x="974257" y="1337334"/>
            <a:ext cx="107949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1983 BA Town &amp; Country Planning</a:t>
            </a:r>
            <a:endParaRPr lang="en-GB" sz="2800" b="1" dirty="0">
              <a:solidFill>
                <a:srgbClr val="002060"/>
              </a:solidFill>
              <a:ea typeface="Avenir Book" charset="0"/>
              <a:cs typeface="Avenir Book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1985 </a:t>
            </a: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MA Transport Economics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Tyne &amp; Wear PTE, Cumbria CC, Northumberland CC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2005 </a:t>
            </a:r>
            <a:r>
              <a:rPr lang="en-GB" sz="2800" b="1" dirty="0" err="1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Traveline</a:t>
            </a: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 UK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2013 Ito World Ltd </a:t>
            </a:r>
            <a:endParaRPr lang="en-GB" sz="2800" b="1" dirty="0">
              <a:solidFill>
                <a:srgbClr val="002060"/>
              </a:solidFill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17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ntent Placeholder 2"/>
          <p:cNvSpPr txBox="1">
            <a:spLocks/>
          </p:cNvSpPr>
          <p:nvPr/>
        </p:nvSpPr>
        <p:spPr>
          <a:xfrm>
            <a:off x="974257" y="555289"/>
            <a:ext cx="8601474" cy="5889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4400" dirty="0" smtClean="0">
                <a:ln>
                  <a:solidFill>
                    <a:srgbClr val="253846"/>
                  </a:solidFill>
                </a:ln>
                <a:solidFill>
                  <a:srgbClr val="002F50"/>
                </a:solidFill>
                <a:latin typeface="Helvetica" charset="0"/>
                <a:ea typeface="Helvetica" charset="0"/>
                <a:cs typeface="Helvetica" charset="0"/>
              </a:rPr>
              <a:t>Enhancements</a:t>
            </a:r>
            <a:endParaRPr lang="en-US" sz="4400" dirty="0">
              <a:ln>
                <a:solidFill>
                  <a:srgbClr val="253846"/>
                </a:solidFill>
              </a:ln>
              <a:solidFill>
                <a:srgbClr val="002F5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71A2D2D-D53B-4866-9008-5D80D07C9FEC}"/>
              </a:ext>
            </a:extLst>
          </p:cNvPr>
          <p:cNvSpPr/>
          <p:nvPr/>
        </p:nvSpPr>
        <p:spPr>
          <a:xfrm>
            <a:off x="974257" y="1337334"/>
            <a:ext cx="1079493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Line colours and branding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Operator names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Planned Disruption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GB" sz="2800" b="1" dirty="0" smtClean="0">
              <a:solidFill>
                <a:srgbClr val="002060"/>
              </a:solidFill>
              <a:ea typeface="Avenir Book" charset="0"/>
              <a:cs typeface="Avenir Boo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987" y="1042796"/>
            <a:ext cx="2760345" cy="4907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04" y="3203512"/>
            <a:ext cx="2995930" cy="1666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602" y="3203512"/>
            <a:ext cx="3804920" cy="274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2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ntent Placeholder 2"/>
          <p:cNvSpPr txBox="1">
            <a:spLocks/>
          </p:cNvSpPr>
          <p:nvPr/>
        </p:nvSpPr>
        <p:spPr>
          <a:xfrm>
            <a:off x="974257" y="555289"/>
            <a:ext cx="8601474" cy="5889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4400" dirty="0" smtClean="0">
                <a:ln>
                  <a:solidFill>
                    <a:srgbClr val="253846"/>
                  </a:solidFill>
                </a:ln>
                <a:solidFill>
                  <a:srgbClr val="002F50"/>
                </a:solidFill>
                <a:latin typeface="Helvetica" charset="0"/>
                <a:ea typeface="Helvetica" charset="0"/>
                <a:cs typeface="Helvetica" charset="0"/>
              </a:rPr>
              <a:t>Data Chain</a:t>
            </a:r>
            <a:endParaRPr lang="en-US" sz="4400" dirty="0">
              <a:ln>
                <a:solidFill>
                  <a:srgbClr val="253846"/>
                </a:solidFill>
              </a:ln>
              <a:solidFill>
                <a:srgbClr val="002F5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57" y="1144260"/>
            <a:ext cx="9180396" cy="615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2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ntent Placeholder 2"/>
          <p:cNvSpPr txBox="1">
            <a:spLocks/>
          </p:cNvSpPr>
          <p:nvPr/>
        </p:nvSpPr>
        <p:spPr>
          <a:xfrm>
            <a:off x="974257" y="555289"/>
            <a:ext cx="8601474" cy="5889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4400" dirty="0" smtClean="0">
                <a:ln>
                  <a:solidFill>
                    <a:srgbClr val="253846"/>
                  </a:solidFill>
                </a:ln>
                <a:solidFill>
                  <a:srgbClr val="002F50"/>
                </a:solidFill>
                <a:latin typeface="Helvetica" charset="0"/>
                <a:ea typeface="Helvetica" charset="0"/>
                <a:cs typeface="Helvetica" charset="0"/>
              </a:rPr>
              <a:t>Comprehensive</a:t>
            </a:r>
            <a:endParaRPr lang="en-US" sz="4400" dirty="0">
              <a:ln>
                <a:solidFill>
                  <a:srgbClr val="253846"/>
                </a:solidFill>
              </a:ln>
              <a:solidFill>
                <a:srgbClr val="002F5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71A2D2D-D53B-4866-9008-5D80D07C9FEC}"/>
              </a:ext>
            </a:extLst>
          </p:cNvPr>
          <p:cNvSpPr/>
          <p:nvPr/>
        </p:nvSpPr>
        <p:spPr>
          <a:xfrm>
            <a:off x="974257" y="1337334"/>
            <a:ext cx="1079493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Public Transport Modes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Walking, Cycling, Taxis, Demand Responsive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Operators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City, Region, National, International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Fares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Real time coverage</a:t>
            </a:r>
            <a:endParaRPr lang="en-GB" sz="2800" b="1" dirty="0">
              <a:solidFill>
                <a:srgbClr val="002060"/>
              </a:solidFill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85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ntent Placeholder 2"/>
          <p:cNvSpPr txBox="1">
            <a:spLocks/>
          </p:cNvSpPr>
          <p:nvPr/>
        </p:nvSpPr>
        <p:spPr>
          <a:xfrm>
            <a:off x="974257" y="555289"/>
            <a:ext cx="8601474" cy="5889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4400" dirty="0" smtClean="0">
                <a:ln>
                  <a:solidFill>
                    <a:srgbClr val="253846"/>
                  </a:solidFill>
                </a:ln>
                <a:solidFill>
                  <a:srgbClr val="002F50"/>
                </a:solidFill>
                <a:latin typeface="Helvetica" charset="0"/>
                <a:ea typeface="Helvetica" charset="0"/>
                <a:cs typeface="Helvetica" charset="0"/>
              </a:rPr>
              <a:t>Integrated</a:t>
            </a:r>
            <a:endParaRPr lang="en-US" sz="4400" dirty="0">
              <a:ln>
                <a:solidFill>
                  <a:srgbClr val="253846"/>
                </a:solidFill>
              </a:ln>
              <a:solidFill>
                <a:srgbClr val="002F5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71A2D2D-D53B-4866-9008-5D80D07C9FEC}"/>
              </a:ext>
            </a:extLst>
          </p:cNvPr>
          <p:cNvSpPr/>
          <p:nvPr/>
        </p:nvSpPr>
        <p:spPr>
          <a:xfrm>
            <a:off x="974257" y="1337334"/>
            <a:ext cx="1079493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Stops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Interchanges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Fares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Real time journey planning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Walking, cycling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GB" sz="2800" b="1" dirty="0" smtClean="0">
              <a:solidFill>
                <a:srgbClr val="002060"/>
              </a:solidFill>
              <a:ea typeface="Avenir Book" charset="0"/>
              <a:cs typeface="Avenir Book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GB" sz="2800" b="1" dirty="0">
              <a:solidFill>
                <a:srgbClr val="002060"/>
              </a:solidFill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30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ntent Placeholder 2"/>
          <p:cNvSpPr txBox="1">
            <a:spLocks/>
          </p:cNvSpPr>
          <p:nvPr/>
        </p:nvSpPr>
        <p:spPr>
          <a:xfrm>
            <a:off x="974257" y="555289"/>
            <a:ext cx="8601474" cy="5889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4400" smtClean="0">
                <a:ln>
                  <a:solidFill>
                    <a:srgbClr val="253846"/>
                  </a:solidFill>
                </a:ln>
                <a:solidFill>
                  <a:srgbClr val="002F50"/>
                </a:solidFill>
                <a:latin typeface="Helvetica" charset="0"/>
                <a:ea typeface="Helvetica" charset="0"/>
                <a:cs typeface="Helvetica" charset="0"/>
              </a:rPr>
              <a:t>Up </a:t>
            </a:r>
            <a:r>
              <a:rPr lang="en-US" sz="4400" dirty="0" smtClean="0">
                <a:ln>
                  <a:solidFill>
                    <a:srgbClr val="253846"/>
                  </a:solidFill>
                </a:ln>
                <a:solidFill>
                  <a:srgbClr val="002F50"/>
                </a:solidFill>
                <a:latin typeface="Helvetica" charset="0"/>
                <a:ea typeface="Helvetica" charset="0"/>
                <a:cs typeface="Helvetica" charset="0"/>
              </a:rPr>
              <a:t>to Date</a:t>
            </a:r>
            <a:endParaRPr lang="en-US" sz="4400" dirty="0">
              <a:ln>
                <a:solidFill>
                  <a:srgbClr val="253846"/>
                </a:solidFill>
              </a:ln>
              <a:solidFill>
                <a:srgbClr val="002F5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71A2D2D-D53B-4866-9008-5D80D07C9FEC}"/>
              </a:ext>
            </a:extLst>
          </p:cNvPr>
          <p:cNvSpPr/>
          <p:nvPr/>
        </p:nvSpPr>
        <p:spPr>
          <a:xfrm>
            <a:off x="974257" y="1337334"/>
            <a:ext cx="1079493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Timeliness </a:t>
            </a: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of </a:t>
            </a: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processing</a:t>
            </a:r>
            <a:endParaRPr lang="en-GB" sz="2800" b="1" dirty="0" smtClean="0">
              <a:solidFill>
                <a:srgbClr val="002060"/>
              </a:solidFill>
              <a:ea typeface="Avenir Book" charset="0"/>
              <a:cs typeface="Avenir Book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Planned </a:t>
            </a: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Disruptions</a:t>
            </a:r>
            <a:endParaRPr lang="en-GB" sz="2800" b="1" dirty="0" smtClean="0">
              <a:solidFill>
                <a:srgbClr val="002060"/>
              </a:solidFill>
              <a:ea typeface="Avenir Book" charset="0"/>
              <a:cs typeface="Avenir Book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Real </a:t>
            </a: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time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Look ahead horizon</a:t>
            </a:r>
            <a:endParaRPr lang="en-GB" sz="2800" b="1" dirty="0">
              <a:solidFill>
                <a:srgbClr val="002060"/>
              </a:solidFill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65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ntent Placeholder 2"/>
          <p:cNvSpPr txBox="1">
            <a:spLocks/>
          </p:cNvSpPr>
          <p:nvPr/>
        </p:nvSpPr>
        <p:spPr>
          <a:xfrm>
            <a:off x="974257" y="555289"/>
            <a:ext cx="8601474" cy="5889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4400" dirty="0" smtClean="0">
                <a:ln>
                  <a:solidFill>
                    <a:srgbClr val="253846"/>
                  </a:solidFill>
                </a:ln>
                <a:solidFill>
                  <a:srgbClr val="002F50"/>
                </a:solidFill>
                <a:latin typeface="Helvetica" charset="0"/>
                <a:ea typeface="Helvetica" charset="0"/>
                <a:cs typeface="Helvetica" charset="0"/>
              </a:rPr>
              <a:t>Accurate</a:t>
            </a:r>
            <a:endParaRPr lang="en-US" sz="4400" dirty="0">
              <a:ln>
                <a:solidFill>
                  <a:srgbClr val="253846"/>
                </a:solidFill>
              </a:ln>
              <a:solidFill>
                <a:srgbClr val="002F5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71A2D2D-D53B-4866-9008-5D80D07C9FEC}"/>
              </a:ext>
            </a:extLst>
          </p:cNvPr>
          <p:cNvSpPr/>
          <p:nvPr/>
        </p:nvSpPr>
        <p:spPr>
          <a:xfrm>
            <a:off x="974257" y="1337334"/>
            <a:ext cx="107949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“Ground truth”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Place Names, Destinations/</a:t>
            </a:r>
            <a:r>
              <a:rPr lang="en-GB" sz="2800" b="1" dirty="0" err="1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Headsigns</a:t>
            </a:r>
            <a:endParaRPr lang="en-GB" sz="2800" b="1" dirty="0" smtClean="0">
              <a:solidFill>
                <a:srgbClr val="002060"/>
              </a:solidFill>
              <a:ea typeface="Avenir Book" charset="0"/>
              <a:cs typeface="Avenir Book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Locations, Stop order, 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Predictions, real time testing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GB" sz="2800" b="1" dirty="0">
              <a:solidFill>
                <a:srgbClr val="002060"/>
              </a:solidFill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75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ntent Placeholder 2"/>
          <p:cNvSpPr txBox="1">
            <a:spLocks/>
          </p:cNvSpPr>
          <p:nvPr/>
        </p:nvSpPr>
        <p:spPr>
          <a:xfrm>
            <a:off x="974257" y="555289"/>
            <a:ext cx="8601474" cy="5889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4400" dirty="0" smtClean="0">
                <a:ln>
                  <a:solidFill>
                    <a:srgbClr val="253846"/>
                  </a:solidFill>
                </a:ln>
                <a:solidFill>
                  <a:srgbClr val="002F50"/>
                </a:solidFill>
                <a:latin typeface="Helvetica" charset="0"/>
                <a:ea typeface="Helvetica" charset="0"/>
                <a:cs typeface="Helvetica" charset="0"/>
              </a:rPr>
              <a:t>Peter Stoner</a:t>
            </a:r>
            <a:endParaRPr lang="en-US" sz="4400" dirty="0">
              <a:ln>
                <a:solidFill>
                  <a:srgbClr val="253846"/>
                </a:solidFill>
              </a:ln>
              <a:solidFill>
                <a:srgbClr val="002F5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71A2D2D-D53B-4866-9008-5D80D07C9FEC}"/>
              </a:ext>
            </a:extLst>
          </p:cNvPr>
          <p:cNvSpPr/>
          <p:nvPr/>
        </p:nvSpPr>
        <p:spPr>
          <a:xfrm>
            <a:off x="974257" y="3360444"/>
            <a:ext cx="107949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Any questions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Thank you for your interest</a:t>
            </a:r>
            <a:endParaRPr lang="en-GB" sz="2800" b="1" dirty="0">
              <a:solidFill>
                <a:srgbClr val="002060"/>
              </a:solidFill>
              <a:ea typeface="Avenir Book" charset="0"/>
              <a:cs typeface="Avenir Book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20140" y="1360170"/>
            <a:ext cx="2948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 February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3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ntent Placeholder 2"/>
          <p:cNvSpPr txBox="1">
            <a:spLocks/>
          </p:cNvSpPr>
          <p:nvPr/>
        </p:nvSpPr>
        <p:spPr>
          <a:xfrm>
            <a:off x="974257" y="555289"/>
            <a:ext cx="8601474" cy="5889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defTabSz="457200">
              <a:spcBef>
                <a:spcPct val="20000"/>
              </a:spcBef>
              <a:defRPr/>
            </a:pPr>
            <a:endParaRPr lang="en-US" sz="4400" dirty="0">
              <a:ln>
                <a:solidFill>
                  <a:srgbClr val="253846"/>
                </a:solidFill>
              </a:ln>
              <a:solidFill>
                <a:srgbClr val="002F5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85570" y="1144260"/>
            <a:ext cx="69659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3200" dirty="0" smtClean="0">
                <a:latin typeface="Helvetica" charset="0"/>
                <a:ea typeface="Helvetica" charset="0"/>
                <a:cs typeface="Helvetica" charset="0"/>
              </a:rPr>
              <a:t>How to 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maintain Public transport Information for Google Maps that </a:t>
            </a:r>
            <a:r>
              <a:rPr lang="en-US" sz="3200" dirty="0" smtClean="0">
                <a:latin typeface="Helvetica" charset="0"/>
                <a:ea typeface="Helvetica" charset="0"/>
                <a:cs typeface="Helvetica" charset="0"/>
              </a:rPr>
              <a:t>is</a:t>
            </a:r>
            <a:endParaRPr lang="en-US" sz="3200" dirty="0">
              <a:ln>
                <a:solidFill>
                  <a:srgbClr val="253846"/>
                </a:solidFill>
              </a:ln>
              <a:solidFill>
                <a:srgbClr val="002F5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5570" y="2357497"/>
            <a:ext cx="44043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3200" dirty="0" smtClean="0"/>
              <a:t>Comprehensive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 smtClean="0"/>
              <a:t>Integrated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 smtClean="0"/>
              <a:t>Up to date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/>
              <a:t>A</a:t>
            </a:r>
            <a:r>
              <a:rPr lang="en-US" sz="3200" dirty="0" smtClean="0"/>
              <a:t>ccurate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2578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ntent Placeholder 2"/>
          <p:cNvSpPr txBox="1">
            <a:spLocks/>
          </p:cNvSpPr>
          <p:nvPr/>
        </p:nvSpPr>
        <p:spPr>
          <a:xfrm>
            <a:off x="974257" y="555289"/>
            <a:ext cx="8601474" cy="5889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defTabSz="457200">
              <a:spcBef>
                <a:spcPct val="20000"/>
              </a:spcBef>
              <a:defRPr/>
            </a:pPr>
            <a:endParaRPr lang="en-US" sz="4400" dirty="0">
              <a:ln>
                <a:solidFill>
                  <a:srgbClr val="253846"/>
                </a:solidFill>
              </a:ln>
              <a:solidFill>
                <a:srgbClr val="002F5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85570" y="1144260"/>
            <a:ext cx="69659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3200" dirty="0" smtClean="0">
                <a:latin typeface="Helvetica" charset="0"/>
                <a:ea typeface="Helvetica" charset="0"/>
                <a:cs typeface="Helvetica" charset="0"/>
              </a:rPr>
              <a:t>How to 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maintain Public transport Information for Google Maps that </a:t>
            </a:r>
            <a:r>
              <a:rPr lang="en-US" sz="3200" dirty="0" smtClean="0">
                <a:latin typeface="Helvetica" charset="0"/>
                <a:ea typeface="Helvetica" charset="0"/>
                <a:cs typeface="Helvetica" charset="0"/>
              </a:rPr>
              <a:t>is</a:t>
            </a:r>
            <a:endParaRPr lang="en-US" sz="3200" dirty="0">
              <a:ln>
                <a:solidFill>
                  <a:srgbClr val="253846"/>
                </a:solidFill>
              </a:ln>
              <a:solidFill>
                <a:srgbClr val="002F5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5570" y="2357497"/>
            <a:ext cx="44043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3200" dirty="0" smtClean="0"/>
              <a:t>Comprehensive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 smtClean="0"/>
              <a:t>Integrated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 smtClean="0"/>
              <a:t>Up to date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/>
              <a:t>A</a:t>
            </a:r>
            <a:r>
              <a:rPr lang="en-US" sz="3200" dirty="0" smtClean="0"/>
              <a:t>ccurate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632960" y="4419600"/>
            <a:ext cx="4632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Static schedules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Real Time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Infrastructure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1656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ntent Placeholder 2"/>
          <p:cNvSpPr txBox="1">
            <a:spLocks/>
          </p:cNvSpPr>
          <p:nvPr/>
        </p:nvSpPr>
        <p:spPr>
          <a:xfrm>
            <a:off x="974257" y="555289"/>
            <a:ext cx="8601474" cy="5889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defTabSz="457200">
              <a:spcBef>
                <a:spcPct val="20000"/>
              </a:spcBef>
              <a:defRPr/>
            </a:pPr>
            <a:endParaRPr lang="en-US" sz="4400" dirty="0">
              <a:ln>
                <a:solidFill>
                  <a:srgbClr val="253846"/>
                </a:solidFill>
              </a:ln>
              <a:solidFill>
                <a:srgbClr val="002F5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424" y="160020"/>
            <a:ext cx="8877300" cy="615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9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ntent Placeholder 2"/>
          <p:cNvSpPr txBox="1">
            <a:spLocks/>
          </p:cNvSpPr>
          <p:nvPr/>
        </p:nvSpPr>
        <p:spPr>
          <a:xfrm>
            <a:off x="974257" y="555289"/>
            <a:ext cx="8601474" cy="5889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defTabSz="457200">
              <a:spcBef>
                <a:spcPct val="20000"/>
              </a:spcBef>
              <a:defRPr/>
            </a:pPr>
            <a:endParaRPr lang="en-US" sz="4400" dirty="0">
              <a:ln>
                <a:solidFill>
                  <a:srgbClr val="253846"/>
                </a:solidFill>
              </a:ln>
              <a:solidFill>
                <a:srgbClr val="002F5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424" y="160020"/>
            <a:ext cx="8877300" cy="6159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12114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ntent Placeholder 2"/>
          <p:cNvSpPr txBox="1">
            <a:spLocks/>
          </p:cNvSpPr>
          <p:nvPr/>
        </p:nvSpPr>
        <p:spPr>
          <a:xfrm>
            <a:off x="974257" y="555289"/>
            <a:ext cx="8601474" cy="5889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4400" dirty="0" smtClean="0">
                <a:ln>
                  <a:solidFill>
                    <a:srgbClr val="253846"/>
                  </a:solidFill>
                </a:ln>
                <a:solidFill>
                  <a:srgbClr val="002F50"/>
                </a:solidFill>
                <a:latin typeface="Helvetica" charset="0"/>
                <a:ea typeface="Helvetica" charset="0"/>
                <a:cs typeface="Helvetica" charset="0"/>
              </a:rPr>
              <a:t>Brief history</a:t>
            </a:r>
            <a:endParaRPr lang="en-US" sz="4400" dirty="0">
              <a:ln>
                <a:solidFill>
                  <a:srgbClr val="253846"/>
                </a:solidFill>
              </a:ln>
              <a:solidFill>
                <a:srgbClr val="002F5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159524"/>
              </p:ext>
            </p:extLst>
          </p:nvPr>
        </p:nvGraphicFramePr>
        <p:xfrm>
          <a:off x="974257" y="1484555"/>
          <a:ext cx="9267024" cy="34662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2783"/>
                <a:gridCol w="4165233"/>
                <a:gridCol w="3089008"/>
              </a:tblGrid>
              <a:tr h="840441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1980s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Deregulation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Transport Act 1985</a:t>
                      </a:r>
                      <a:endParaRPr lang="en-US" dirty="0"/>
                    </a:p>
                  </a:txBody>
                  <a:tcPr/>
                </a:tc>
              </a:tr>
              <a:tr h="840441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1990s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Information</a:t>
                      </a:r>
                      <a:r>
                        <a:rPr lang="en-US" sz="2800" baseline="0" dirty="0" smtClean="0"/>
                        <a:t> Standards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NaPTAN</a:t>
                      </a:r>
                      <a:r>
                        <a:rPr lang="en-US" dirty="0" smtClean="0"/>
                        <a:t> , ATCO CIF, </a:t>
                      </a:r>
                      <a:r>
                        <a:rPr lang="en-US" dirty="0" err="1" smtClean="0"/>
                        <a:t>TransXchange</a:t>
                      </a:r>
                      <a:r>
                        <a:rPr lang="en-US" dirty="0" smtClean="0"/>
                        <a:t>    (GTFS later)</a:t>
                      </a:r>
                      <a:endParaRPr lang="en-US" dirty="0"/>
                    </a:p>
                  </a:txBody>
                  <a:tcPr/>
                </a:tc>
              </a:tr>
              <a:tr h="840441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2000s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National Information</a:t>
                      </a:r>
                      <a:r>
                        <a:rPr lang="en-US" sz="2800" baseline="0" dirty="0" smtClean="0"/>
                        <a:t> services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Traveline</a:t>
                      </a:r>
                      <a:r>
                        <a:rPr lang="en-US" dirty="0" smtClean="0"/>
                        <a:t>, Transport</a:t>
                      </a:r>
                      <a:r>
                        <a:rPr lang="en-US" baseline="0" dirty="0" smtClean="0"/>
                        <a:t> Direct, Google Transit started</a:t>
                      </a:r>
                      <a:endParaRPr lang="en-US" dirty="0"/>
                    </a:p>
                  </a:txBody>
                  <a:tcPr/>
                </a:tc>
              </a:tr>
              <a:tr h="840441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2010s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Open Data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Used by Google</a:t>
                      </a:r>
                      <a:r>
                        <a:rPr lang="en-US" baseline="0" dirty="0" smtClean="0"/>
                        <a:t> Maps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86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ntent Placeholder 2"/>
          <p:cNvSpPr txBox="1">
            <a:spLocks/>
          </p:cNvSpPr>
          <p:nvPr/>
        </p:nvSpPr>
        <p:spPr>
          <a:xfrm>
            <a:off x="974257" y="555289"/>
            <a:ext cx="8601474" cy="5889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4400" dirty="0" smtClean="0">
                <a:ln>
                  <a:solidFill>
                    <a:srgbClr val="253846"/>
                  </a:solidFill>
                </a:ln>
                <a:solidFill>
                  <a:srgbClr val="002F50"/>
                </a:solidFill>
                <a:latin typeface="Helvetica" charset="0"/>
                <a:ea typeface="Helvetica" charset="0"/>
                <a:cs typeface="Helvetica" charset="0"/>
              </a:rPr>
              <a:t>People</a:t>
            </a:r>
            <a:endParaRPr lang="en-US" sz="4400" dirty="0">
              <a:ln>
                <a:solidFill>
                  <a:srgbClr val="253846"/>
                </a:solidFill>
              </a:ln>
              <a:solidFill>
                <a:srgbClr val="002F5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71A2D2D-D53B-4866-9008-5D80D07C9FEC}"/>
              </a:ext>
            </a:extLst>
          </p:cNvPr>
          <p:cNvSpPr/>
          <p:nvPr/>
        </p:nvSpPr>
        <p:spPr>
          <a:xfrm>
            <a:off x="974257" y="1337334"/>
            <a:ext cx="107949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GB" sz="2800" b="1" dirty="0" smtClean="0">
              <a:solidFill>
                <a:srgbClr val="002060"/>
              </a:solidFill>
              <a:ea typeface="Avenir Book" charset="0"/>
              <a:cs typeface="Avenir Book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GB" sz="2800" b="1" dirty="0" smtClean="0">
              <a:solidFill>
                <a:srgbClr val="002060"/>
              </a:solidFill>
              <a:ea typeface="Avenir Book" charset="0"/>
              <a:cs typeface="Avenir Book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94435" y="3055382"/>
            <a:ext cx="242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Roger </a:t>
            </a:r>
            <a:r>
              <a:rPr lang="en-US" dirty="0" err="1" smtClean="0"/>
              <a:t>Slevin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60870" y="2686050"/>
            <a:ext cx="2251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Nick </a:t>
            </a:r>
            <a:r>
              <a:rPr lang="en-US" dirty="0" err="1" smtClean="0"/>
              <a:t>Illsley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92090" y="3897630"/>
            <a:ext cx="1977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Chris </a:t>
            </a:r>
            <a:r>
              <a:rPr lang="en-US" dirty="0" err="1" smtClean="0"/>
              <a:t>Gibbard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14650" y="2002192"/>
            <a:ext cx="3040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Helen Roach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17296" y="5888784"/>
            <a:ext cx="2714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Tony Ferguson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519160" y="5100751"/>
            <a:ext cx="2754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John Elliot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435340" y="1337334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Nick Knowles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" y="4078641"/>
            <a:ext cx="1428750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925" y="3134481"/>
            <a:ext cx="1963420" cy="188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ntent Placeholder 2"/>
          <p:cNvSpPr txBox="1">
            <a:spLocks/>
          </p:cNvSpPr>
          <p:nvPr/>
        </p:nvSpPr>
        <p:spPr>
          <a:xfrm>
            <a:off x="974257" y="555289"/>
            <a:ext cx="8601474" cy="5889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4400" dirty="0" err="1" smtClean="0">
                <a:ln>
                  <a:solidFill>
                    <a:srgbClr val="253846"/>
                  </a:solidFill>
                </a:ln>
                <a:solidFill>
                  <a:srgbClr val="002F50"/>
                </a:solidFill>
                <a:latin typeface="Helvetica" charset="0"/>
                <a:ea typeface="Helvetica" charset="0"/>
                <a:cs typeface="Helvetica" charset="0"/>
              </a:rPr>
              <a:t>Transmodel</a:t>
            </a:r>
            <a:endParaRPr lang="en-US" sz="4400" dirty="0">
              <a:ln>
                <a:solidFill>
                  <a:srgbClr val="253846"/>
                </a:solidFill>
              </a:ln>
              <a:solidFill>
                <a:srgbClr val="002F5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71A2D2D-D53B-4866-9008-5D80D07C9FEC}"/>
              </a:ext>
            </a:extLst>
          </p:cNvPr>
          <p:cNvSpPr/>
          <p:nvPr/>
        </p:nvSpPr>
        <p:spPr>
          <a:xfrm>
            <a:off x="974257" y="1337334"/>
            <a:ext cx="1079493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Real time feeds (ST, ET)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Disruption (Siri SX)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Journeys (</a:t>
            </a:r>
            <a:r>
              <a:rPr lang="en-GB" sz="2800" b="1" dirty="0" err="1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TransXchange</a:t>
            </a: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)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Patterns (</a:t>
            </a:r>
            <a:r>
              <a:rPr lang="en-GB" sz="2800" b="1" dirty="0" err="1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TransXchange</a:t>
            </a: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)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Links (</a:t>
            </a:r>
            <a:r>
              <a:rPr lang="en-GB" sz="2800" b="1" dirty="0" err="1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TransXchange</a:t>
            </a: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)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Stops </a:t>
            </a: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(</a:t>
            </a:r>
            <a:r>
              <a:rPr lang="en-GB" sz="2800" b="1" dirty="0" err="1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NaPTAN</a:t>
            </a: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)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GB" sz="2800" b="1" dirty="0" smtClean="0">
              <a:solidFill>
                <a:srgbClr val="002060"/>
              </a:solidFill>
              <a:ea typeface="Avenir Book" charset="0"/>
              <a:cs typeface="Avenir Book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GB" sz="2800" b="1" dirty="0" smtClean="0">
              <a:solidFill>
                <a:srgbClr val="002060"/>
              </a:solidFill>
              <a:ea typeface="Avenir Book" charset="0"/>
              <a:cs typeface="Avenir Boo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670" y="1611594"/>
            <a:ext cx="3427248" cy="3733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248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ntent Placeholder 2"/>
          <p:cNvSpPr txBox="1">
            <a:spLocks/>
          </p:cNvSpPr>
          <p:nvPr/>
        </p:nvSpPr>
        <p:spPr>
          <a:xfrm>
            <a:off x="974257" y="555289"/>
            <a:ext cx="8601474" cy="5889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4400" dirty="0" smtClean="0">
                <a:ln>
                  <a:solidFill>
                    <a:srgbClr val="253846"/>
                  </a:solidFill>
                </a:ln>
                <a:solidFill>
                  <a:srgbClr val="002F50"/>
                </a:solidFill>
                <a:latin typeface="Helvetica" charset="0"/>
                <a:ea typeface="Helvetica" charset="0"/>
                <a:cs typeface="Helvetica" charset="0"/>
              </a:rPr>
              <a:t>Tools</a:t>
            </a:r>
            <a:endParaRPr lang="en-US" sz="4400" dirty="0">
              <a:ln>
                <a:solidFill>
                  <a:srgbClr val="253846"/>
                </a:solidFill>
              </a:ln>
              <a:solidFill>
                <a:srgbClr val="002F5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71A2D2D-D53B-4866-9008-5D80D07C9FEC}"/>
              </a:ext>
            </a:extLst>
          </p:cNvPr>
          <p:cNvSpPr/>
          <p:nvPr/>
        </p:nvSpPr>
        <p:spPr>
          <a:xfrm>
            <a:off x="974257" y="1337334"/>
            <a:ext cx="1079493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Tests and Warnings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Bezier curves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Interventions / overrides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800" b="1" dirty="0" smtClean="0">
                <a:solidFill>
                  <a:srgbClr val="002060"/>
                </a:solidFill>
                <a:ea typeface="Avenir Book" charset="0"/>
                <a:cs typeface="Avenir Book" charset="0"/>
              </a:rPr>
              <a:t>Fingerprints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GB" sz="2800" b="1" dirty="0" smtClean="0">
              <a:solidFill>
                <a:srgbClr val="002060"/>
              </a:solidFill>
              <a:ea typeface="Avenir Book" charset="0"/>
              <a:cs typeface="Avenir Book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GB" sz="2800" b="1" dirty="0" smtClean="0">
              <a:solidFill>
                <a:srgbClr val="002060"/>
              </a:solidFill>
              <a:ea typeface="Avenir Book" charset="0"/>
              <a:cs typeface="Avenir Book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587" y="434779"/>
            <a:ext cx="4165600" cy="5956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9" y="4433569"/>
            <a:ext cx="4037140" cy="22078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951" y="3433435"/>
            <a:ext cx="4179306" cy="79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7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to Data Vis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to Data Vis Theme" id="{8B24E7C4-3BE6-AC4E-BB02-C8514953DDC9}" vid="{D4C5D425-07B4-8D4B-8289-50081E56EC5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48121</TotalTime>
  <Words>268</Words>
  <Application>Microsoft Macintosh PowerPoint</Application>
  <PresentationFormat>Widescreen</PresentationFormat>
  <Paragraphs>100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Avenir Book</vt:lpstr>
      <vt:lpstr>Calibri</vt:lpstr>
      <vt:lpstr>Helvetica</vt:lpstr>
      <vt:lpstr>Arial</vt:lpstr>
      <vt:lpstr>Office Theme</vt:lpstr>
      <vt:lpstr>Ito Data Vis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 Herrlin</dc:creator>
  <cp:lastModifiedBy>Peter Stoner</cp:lastModifiedBy>
  <cp:revision>359</cp:revision>
  <cp:lastPrinted>2018-01-18T12:49:12Z</cp:lastPrinted>
  <dcterms:created xsi:type="dcterms:W3CDTF">2016-12-07T11:02:20Z</dcterms:created>
  <dcterms:modified xsi:type="dcterms:W3CDTF">2018-02-14T12:53:20Z</dcterms:modified>
</cp:coreProperties>
</file>